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media/image2.jpeg" ContentType="image/jpeg"/>
  <Override PartName="/ppt/media/image3.jpeg" ContentType="image/jpeg"/>
  <Override PartName="/ppt/media/image4.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a:p>
        </p:txBody>
      </p:sp>
      <p:sp>
        <p:nvSpPr>
          <p:cNvPr id="47" name="Shape 4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Shape 241"/>
          <p:cNvSpPr/>
          <p:nvPr>
            <p:ph type="sldImg"/>
          </p:nvPr>
        </p:nvSpPr>
        <p:spPr>
          <a:prstGeom prst="rect">
            <a:avLst/>
          </a:prstGeom>
        </p:spPr>
        <p:txBody>
          <a:bodyPr/>
          <a:lstStyle/>
          <a:p>
            <a:pPr/>
          </a:p>
        </p:txBody>
      </p:sp>
      <p:sp>
        <p:nvSpPr>
          <p:cNvPr id="242" name="Shape 242"/>
          <p:cNvSpPr/>
          <p:nvPr>
            <p:ph type="body" sz="quarter" idx="1"/>
          </p:nvPr>
        </p:nvSpPr>
        <p:spPr>
          <a:prstGeom prst="rect">
            <a:avLst/>
          </a:prstGeom>
        </p:spPr>
        <p:txBody>
          <a:bodyPr/>
          <a:lstStyle/>
          <a:p>
            <a:pPr/>
            <a:r>
              <a:t>Les postures relecture : </a:t>
            </a:r>
          </a:p>
          <a:p>
            <a:pPr/>
            <a:r>
              <a:t>&gt;texte tâche : lecture qui s’impose au lecteur comme tâche scolaire et qu’il bâcle ou sabote faute de motivation</a:t>
            </a:r>
          </a:p>
          <a:p>
            <a:pPr/>
            <a:r>
              <a:t>&gt;texte action : implication du lecteur qui s’intéresse aux personnages, s’y identifie ou éprouve de l’empathie pour eux, voire porte sur eux un jugement</a:t>
            </a:r>
          </a:p>
          <a:p>
            <a:pPr/>
            <a:r>
              <a:t>&gt;texte signe : texte dans lequel le lecteur cherche le message produit par l’auteur</a:t>
            </a:r>
          </a:p>
          <a:p>
            <a:pPr/>
            <a:r>
              <a:t>&gt;texte tremplin : texte qui sert de révélateur aux idées du lecteur</a:t>
            </a:r>
          </a:p>
          <a:p>
            <a:pPr/>
            <a:r>
              <a:t>&gt;texte objet (posture lettrée): texte objet d’une analyse distanciée et critique. /le lectant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Shape 275"/>
          <p:cNvSpPr/>
          <p:nvPr>
            <p:ph type="sldImg"/>
          </p:nvPr>
        </p:nvSpPr>
        <p:spPr>
          <a:prstGeom prst="rect">
            <a:avLst/>
          </a:prstGeom>
        </p:spPr>
        <p:txBody>
          <a:bodyPr/>
          <a:lstStyle/>
          <a:p>
            <a:pPr/>
          </a:p>
        </p:txBody>
      </p:sp>
      <p:sp>
        <p:nvSpPr>
          <p:cNvPr id="276" name="Shape 276"/>
          <p:cNvSpPr/>
          <p:nvPr>
            <p:ph type="body" sz="quarter" idx="1"/>
          </p:nvPr>
        </p:nvSpPr>
        <p:spPr>
          <a:prstGeom prst="rect">
            <a:avLst/>
          </a:prstGeom>
        </p:spPr>
        <p:txBody>
          <a:bodyPr/>
          <a:lstStyle/>
          <a:p>
            <a:pPr/>
            <a:r>
              <a:t>relire la ressource « Ressources pour la voie professionnelle - Lire » eduscol 2009 sur les différentes modalités de lecture. </a:t>
            </a:r>
          </a:p>
          <a:p>
            <a:pPr/>
            <a:r>
              <a:t>rencontre avec le spectacle vivant : voir la DAAC et les DRAC</a:t>
            </a:r>
          </a:p>
          <a:p>
            <a:pPr marL="120315" indent="-120315">
              <a:buSzPct val="100000"/>
              <a:buChar char="-"/>
            </a:pPr>
            <a:r>
              <a:t>Convention Fil rouge à signer avec la Comédie française</a:t>
            </a:r>
          </a:p>
          <a:p>
            <a:pPr marL="120315" indent="-120315">
              <a:buSzPct val="100000"/>
              <a:buChar char="-"/>
            </a:pPr>
            <a:r>
              <a:t>partenariat entre l’Opéra Bastille et l’académie de Versailles</a:t>
            </a:r>
          </a:p>
          <a:p>
            <a:pPr marL="120315" indent="-120315">
              <a:buSzPct val="100000"/>
              <a:buChar char="-"/>
            </a:pPr>
            <a:r>
              <a:t>partenariat entre l’académie de Versailles et le MNHI</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jpe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3" name="Numéro de diapositiv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pic>
        <p:nvPicPr>
          <p:cNvPr id="20" name="logo2bis" descr="logo2bis"/>
          <p:cNvPicPr>
            <a:picLocks noChangeAspect="1"/>
          </p:cNvPicPr>
          <p:nvPr/>
        </p:nvPicPr>
        <p:blipFill>
          <a:blip r:embed="rId2">
            <a:extLst/>
          </a:blip>
          <a:stretch>
            <a:fillRect/>
          </a:stretch>
        </p:blipFill>
        <p:spPr>
          <a:xfrm>
            <a:off x="395287" y="3573462"/>
            <a:ext cx="8353426" cy="1982788"/>
          </a:xfrm>
          <a:prstGeom prst="rect">
            <a:avLst/>
          </a:prstGeom>
          <a:ln w="12700">
            <a:miter lim="400000"/>
          </a:ln>
        </p:spPr>
      </p:pic>
      <p:pic>
        <p:nvPicPr>
          <p:cNvPr id="21" name="image.png" descr="image.png"/>
          <p:cNvPicPr>
            <a:picLocks noChangeAspect="1"/>
          </p:cNvPicPr>
          <p:nvPr/>
        </p:nvPicPr>
        <p:blipFill>
          <a:blip r:embed="rId3">
            <a:extLst/>
          </a:blip>
          <a:stretch>
            <a:fillRect/>
          </a:stretch>
        </p:blipFill>
        <p:spPr>
          <a:xfrm>
            <a:off x="3757612" y="925512"/>
            <a:ext cx="1628776" cy="2316163"/>
          </a:xfrm>
          <a:prstGeom prst="rect">
            <a:avLst/>
          </a:prstGeom>
          <a:ln w="12700">
            <a:miter lim="400000"/>
          </a:ln>
        </p:spPr>
      </p:pic>
      <p:sp>
        <p:nvSpPr>
          <p:cNvPr id="22" name="Numéro de diapositive"/>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pic>
        <p:nvPicPr>
          <p:cNvPr id="29" name="logo2bis" descr="logo2bis"/>
          <p:cNvPicPr>
            <a:picLocks noChangeAspect="1"/>
          </p:cNvPicPr>
          <p:nvPr/>
        </p:nvPicPr>
        <p:blipFill>
          <a:blip r:embed="rId2">
            <a:extLst/>
          </a:blip>
          <a:stretch>
            <a:fillRect/>
          </a:stretch>
        </p:blipFill>
        <p:spPr>
          <a:xfrm>
            <a:off x="468312" y="2276475"/>
            <a:ext cx="8424863" cy="2089150"/>
          </a:xfrm>
          <a:prstGeom prst="rect">
            <a:avLst/>
          </a:prstGeom>
          <a:ln w="12700">
            <a:miter lim="400000"/>
          </a:ln>
        </p:spPr>
      </p:pic>
      <p:sp>
        <p:nvSpPr>
          <p:cNvPr id="30" name="Numéro de diapositive"/>
          <p:cNvSpPr txBox="1"/>
          <p:nvPr>
            <p:ph type="sldNum" sz="quarter" idx="2"/>
          </p:nvPr>
        </p:nvSpPr>
        <p:spPr>
          <a:prstGeom prst="rect">
            <a:avLst/>
          </a:prstGeom>
        </p:spPr>
        <p:txBody>
          <a:bodyPr/>
          <a:lstStyle/>
          <a:p>
            <a:pPr/>
            <a:fld id="{86CB4B4D-7CA3-9044-876B-883B54F8677D}" type="slidenum"/>
          </a:p>
        </p:txBody>
      </p:sp>
      <p:pic>
        <p:nvPicPr>
          <p:cNvPr id="31" name="P:\LOGOS\LOGO_ACAD_OCTOBRE_2016\logo_web_Versailles_2016_bleu.jpg" descr="P:\LOGOS\LOGO_ACAD_OCTOBRE_2016\logo_web_Versailles_2016_bleu.jpg"/>
          <p:cNvPicPr>
            <a:picLocks noChangeAspect="1"/>
          </p:cNvPicPr>
          <p:nvPr/>
        </p:nvPicPr>
        <p:blipFill>
          <a:blip r:embed="rId3">
            <a:extLst/>
          </a:blip>
          <a:stretch>
            <a:fillRect/>
          </a:stretch>
        </p:blipFill>
        <p:spPr>
          <a:xfrm>
            <a:off x="7186612" y="5840412"/>
            <a:ext cx="1549401" cy="831851"/>
          </a:xfrm>
          <a:prstGeom prst="rect">
            <a:avLst/>
          </a:prstGeom>
          <a:ln w="12700">
            <a:miter lim="400000"/>
          </a:ln>
        </p:spPr>
      </p:pic>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8" name="Numéro de diapositive"/>
          <p:cNvSpPr txBox="1"/>
          <p:nvPr>
            <p:ph type="sldNum" sz="quarter" idx="2"/>
          </p:nvPr>
        </p:nvSpPr>
        <p:spPr>
          <a:prstGeom prst="rect">
            <a:avLst/>
          </a:prstGeom>
        </p:spPr>
        <p:txBody>
          <a:bodyPr/>
          <a:lstStyle/>
          <a:p>
            <a:pPr/>
            <a:fld id="{86CB4B4D-7CA3-9044-876B-883B54F8677D}" type="slidenum"/>
          </a:p>
        </p:txBody>
      </p:sp>
      <p:pic>
        <p:nvPicPr>
          <p:cNvPr id="39" name="logo2bis" descr="logo2bis"/>
          <p:cNvPicPr>
            <a:picLocks noChangeAspect="1"/>
          </p:cNvPicPr>
          <p:nvPr/>
        </p:nvPicPr>
        <p:blipFill>
          <a:blip r:embed="rId2">
            <a:extLst/>
          </a:blip>
          <a:stretch>
            <a:fillRect/>
          </a:stretch>
        </p:blipFill>
        <p:spPr>
          <a:xfrm>
            <a:off x="360362" y="187325"/>
            <a:ext cx="8423276" cy="1225550"/>
          </a:xfrm>
          <a:prstGeom prst="rect">
            <a:avLst/>
          </a:prstGeom>
          <a:ln w="12700">
            <a:miter lim="400000"/>
          </a:ln>
        </p:spPr>
      </p:pic>
      <p:sp>
        <p:nvSpPr>
          <p:cNvPr id="40" name="Texte niveau 1…"/>
          <p:cNvSpPr txBox="1"/>
          <p:nvPr>
            <p:ph type="body" idx="1"/>
          </p:nvPr>
        </p:nvSpPr>
        <p:spPr>
          <a:xfrm>
            <a:off x="457200" y="1600200"/>
            <a:ext cx="8229600" cy="4525963"/>
          </a:xfrm>
          <a:prstGeom prst="rect">
            <a:avLst/>
          </a:prstGeom>
        </p:spPr>
        <p:txBody>
          <a:bodyPr>
            <a:normAutofit fontScale="100000" lnSpcReduction="0"/>
          </a:bodyPr>
          <a:lstStyle/>
          <a:p>
            <a:pPr/>
            <a:r>
              <a:t>Texte niveau 1</a:t>
            </a:r>
          </a:p>
          <a:p>
            <a:pPr lvl="1"/>
            <a:r>
              <a:t>Texte niveau 2</a:t>
            </a:r>
          </a:p>
          <a:p>
            <a:pPr lvl="2"/>
            <a:r>
              <a:t>Texte niveau 3</a:t>
            </a:r>
          </a:p>
          <a:p>
            <a:pPr lvl="3"/>
            <a:r>
              <a:t>Texte niveau 4</a:t>
            </a:r>
          </a:p>
          <a:p>
            <a:pPr lvl="4"/>
            <a:r>
              <a:t>Texte niveau 5</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1.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image.png" descr="image.png"/>
          <p:cNvPicPr>
            <a:picLocks noChangeAspect="1"/>
          </p:cNvPicPr>
          <p:nvPr/>
        </p:nvPicPr>
        <p:blipFill>
          <a:blip r:embed="rId2">
            <a:extLst/>
          </a:blip>
          <a:stretch>
            <a:fillRect/>
          </a:stretch>
        </p:blipFill>
        <p:spPr>
          <a:xfrm>
            <a:off x="0" y="0"/>
            <a:ext cx="5883275" cy="6858000"/>
          </a:xfrm>
          <a:prstGeom prst="rect">
            <a:avLst/>
          </a:prstGeom>
          <a:ln w="12700">
            <a:miter lim="400000"/>
          </a:ln>
        </p:spPr>
      </p:pic>
      <p:sp>
        <p:nvSpPr>
          <p:cNvPr id="3" name="Numéro de diapositive"/>
          <p:cNvSpPr txBox="1"/>
          <p:nvPr>
            <p:ph type="sldNum" sz="quarter" idx="2"/>
          </p:nvPr>
        </p:nvSpPr>
        <p:spPr>
          <a:xfrm>
            <a:off x="250825" y="6256337"/>
            <a:ext cx="358413" cy="350662"/>
          </a:xfrm>
          <a:prstGeom prst="rect">
            <a:avLst/>
          </a:prstGeom>
          <a:ln w="12700">
            <a:miter lim="400000"/>
          </a:ln>
        </p:spPr>
        <p:txBody>
          <a:bodyPr wrap="none" lIns="45719" rIns="45719">
            <a:spAutoFit/>
          </a:bodyPr>
          <a:lstStyle>
            <a:lvl1pPr>
              <a:defRPr>
                <a:latin typeface="+mj-lt"/>
                <a:ea typeface="+mj-ea"/>
                <a:cs typeface="+mj-cs"/>
                <a:sym typeface="Arial"/>
              </a:defRPr>
            </a:lvl1pPr>
          </a:lstStyle>
          <a:p>
            <a:pPr/>
            <a:fld id="{86CB4B4D-7CA3-9044-876B-883B54F8677D}" type="slidenum"/>
          </a:p>
        </p:txBody>
      </p:sp>
      <p:pic>
        <p:nvPicPr>
          <p:cNvPr id="4" name="P:\LOGOS\LOGO_ACAD_OCTOBRE_2016\logo_web_Versailles_2016_bleu.jpg" descr="P:\LOGOS\LOGO_ACAD_OCTOBRE_2016\logo_web_Versailles_2016_bleu.jpg"/>
          <p:cNvPicPr>
            <a:picLocks noChangeAspect="1"/>
          </p:cNvPicPr>
          <p:nvPr/>
        </p:nvPicPr>
        <p:blipFill>
          <a:blip r:embed="rId3">
            <a:extLst/>
          </a:blip>
          <a:stretch>
            <a:fillRect/>
          </a:stretch>
        </p:blipFill>
        <p:spPr>
          <a:xfrm>
            <a:off x="7186612" y="5840412"/>
            <a:ext cx="1549401" cy="831851"/>
          </a:xfrm>
          <a:prstGeom prst="rect">
            <a:avLst/>
          </a:prstGeom>
          <a:ln w="12700">
            <a:miter lim="400000"/>
          </a:ln>
        </p:spPr>
      </p:pic>
      <p:sp>
        <p:nvSpPr>
          <p:cNvPr id="5" name="Texte du titre"/>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Texte du titre</a:t>
            </a:r>
          </a:p>
        </p:txBody>
      </p:sp>
      <p:sp>
        <p:nvSpPr>
          <p:cNvPr id="6" name="Texte niveau 1…"/>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Texte niveau 1</a:t>
            </a:r>
          </a:p>
          <a:p>
            <a:pPr lvl="1"/>
            <a:r>
              <a:t>Texte niveau 2</a:t>
            </a:r>
          </a:p>
          <a:p>
            <a:pPr lvl="2"/>
            <a:r>
              <a:t>Texte niveau 3</a:t>
            </a:r>
          </a:p>
          <a:p>
            <a:pPr lvl="3"/>
            <a:r>
              <a:t>Texte niveau 4</a:t>
            </a:r>
          </a:p>
          <a:p>
            <a:pPr lvl="4"/>
            <a:r>
              <a:t>Texte niveau 5</a:t>
            </a:r>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5pPr>
      <a:lvl6pPr marL="0" marR="0" indent="45720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6pPr>
      <a:lvl7pPr marL="0" marR="0" indent="91440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7pPr>
      <a:lvl8pPr marL="0" marR="0" indent="137160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8pPr>
      <a:lvl9pPr marL="0" marR="0" indent="1828800" algn="l" defTabSz="914400" rtl="0" latinLnBrk="0">
        <a:lnSpc>
          <a:spcPct val="100000"/>
        </a:lnSpc>
        <a:spcBef>
          <a:spcPts val="0"/>
        </a:spcBef>
        <a:spcAft>
          <a:spcPts val="0"/>
        </a:spcAft>
        <a:buClrTx/>
        <a:buSzTx/>
        <a:buFontTx/>
        <a:buNone/>
        <a:tabLst/>
        <a:defRPr b="1" baseline="0" cap="none" i="0" spc="0" strike="noStrike" sz="2800" u="none">
          <a:ln>
            <a:noFill/>
          </a:ln>
          <a:solidFill>
            <a:srgbClr val="454545"/>
          </a:solidFill>
          <a:uFillTx/>
          <a:latin typeface="Calibri"/>
          <a:ea typeface="Calibri"/>
          <a:cs typeface="Calibri"/>
          <a:sym typeface="Calibri"/>
        </a:defRPr>
      </a:lvl9pPr>
    </p:titleStyle>
    <p:bodyStyle>
      <a:lvl1pPr marL="342900" marR="0" indent="-3429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1pPr>
      <a:lvl2pPr marL="711200" marR="0" indent="-2540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2pPr>
      <a:lvl3pPr marL="11176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3pPr>
      <a:lvl4pPr marL="1554480" marR="0" indent="-18288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4pPr>
      <a:lvl5pPr marL="20320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5pPr>
      <a:lvl6pPr marL="24892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6pPr>
      <a:lvl7pPr marL="29464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7pPr>
      <a:lvl8pPr marL="34036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8pPr>
      <a:lvl9pPr marL="3860800" marR="0" indent="-203200" algn="l" defTabSz="914400" rtl="0" latinLnBrk="0">
        <a:lnSpc>
          <a:spcPct val="100000"/>
        </a:lnSpc>
        <a:spcBef>
          <a:spcPts val="300"/>
        </a:spcBef>
        <a:spcAft>
          <a:spcPts val="0"/>
        </a:spcAft>
        <a:buClrTx/>
        <a:buSzPct val="100000"/>
        <a:buFont typeface="Arial"/>
        <a:buChar char=""/>
        <a:tabLst/>
        <a:defRPr b="1" baseline="0" cap="none" i="0" spc="0" strike="noStrike" sz="1600" u="none">
          <a:ln>
            <a:noFill/>
          </a:ln>
          <a:solidFill>
            <a:srgbClr val="5175B2"/>
          </a:solidFill>
          <a:uFillTx/>
          <a:latin typeface="Calibri"/>
          <a:ea typeface="Calibri"/>
          <a:cs typeface="Calibri"/>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 Target="slide18.xml"/><Relationship Id="rId3" Type="http://schemas.openxmlformats.org/officeDocument/2006/relationships/slide" Target="slide19.xml"/><Relationship Id="rId4" Type="http://schemas.openxmlformats.org/officeDocument/2006/relationships/slide" Target="slide20.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Animation départementale : présentation des nouveaux programmes de français de la voie professionnelle"/>
          <p:cNvSpPr txBox="1"/>
          <p:nvPr>
            <p:ph type="title" idx="4294967295"/>
          </p:nvPr>
        </p:nvSpPr>
        <p:spPr>
          <a:xfrm>
            <a:off x="791368" y="4340532"/>
            <a:ext cx="7561264" cy="720726"/>
          </a:xfrm>
          <a:prstGeom prst="rect">
            <a:avLst/>
          </a:prstGeom>
        </p:spPr>
        <p:txBody>
          <a:bodyPr anchor="t">
            <a:normAutofit fontScale="100000" lnSpcReduction="0"/>
          </a:bodyPr>
          <a:lstStyle>
            <a:lvl1pPr defTabSz="886968">
              <a:defRPr sz="2134">
                <a:latin typeface="+mj-lt"/>
                <a:ea typeface="+mj-ea"/>
                <a:cs typeface="+mj-cs"/>
                <a:sym typeface="Arial"/>
              </a:defRPr>
            </a:lvl1pPr>
          </a:lstStyle>
          <a:p>
            <a:pPr/>
            <a:r>
              <a:t>Animation départementale : présentation des nouveaux programmes de français de la voie professionnelle</a:t>
            </a:r>
          </a:p>
        </p:txBody>
      </p:sp>
      <p:sp>
        <p:nvSpPr>
          <p:cNvPr id="50" name="Lycée Jean Perrin Longjumeau…"/>
          <p:cNvSpPr txBox="1"/>
          <p:nvPr>
            <p:ph type="body" sz="quarter" idx="4294967295"/>
          </p:nvPr>
        </p:nvSpPr>
        <p:spPr>
          <a:xfrm>
            <a:off x="755650" y="3860800"/>
            <a:ext cx="2447925" cy="504825"/>
          </a:xfrm>
          <a:prstGeom prst="rect">
            <a:avLst/>
          </a:prstGeom>
        </p:spPr>
        <p:txBody>
          <a:bodyPr>
            <a:normAutofit fontScale="100000" lnSpcReduction="0"/>
          </a:bodyPr>
          <a:lstStyle/>
          <a:p>
            <a:pPr marL="0" indent="0">
              <a:spcBef>
                <a:spcPts val="0"/>
              </a:spcBef>
              <a:buSzTx/>
              <a:buNone/>
              <a:defRPr sz="1200">
                <a:solidFill>
                  <a:srgbClr val="454545"/>
                </a:solidFill>
              </a:defRPr>
            </a:pPr>
            <a:r>
              <a:t>Lycée Jean Perrin Longjumeau</a:t>
            </a:r>
          </a:p>
          <a:p>
            <a:pPr marL="0" indent="0">
              <a:spcBef>
                <a:spcPts val="0"/>
              </a:spcBef>
              <a:buSzTx/>
              <a:buNone/>
              <a:defRPr sz="1200">
                <a:solidFill>
                  <a:srgbClr val="454545"/>
                </a:solidFill>
              </a:defRPr>
            </a:pPr>
            <a:r>
              <a:t>06/05/2019</a:t>
            </a:r>
          </a:p>
        </p:txBody>
      </p:sp>
      <p:sp>
        <p:nvSpPr>
          <p:cNvPr id="51" name="Valérie LEGALLICIER, IEN lettres/histoire-géographie…"/>
          <p:cNvSpPr txBox="1"/>
          <p:nvPr/>
        </p:nvSpPr>
        <p:spPr>
          <a:xfrm>
            <a:off x="1904449" y="5575419"/>
            <a:ext cx="5335102" cy="1043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1300"/>
            </a:pPr>
            <a:r>
              <a:t>Valérie LEGALLICIER, IEN lettres/histoire-géographie </a:t>
            </a:r>
          </a:p>
          <a:p>
            <a:pPr algn="ctr">
              <a:defRPr sz="1300"/>
            </a:pPr>
            <a:r>
              <a:t>Nathalie GERMINAL, formatrice LHG, LP Jean Monnet, Juvisy-sur-Orge</a:t>
            </a:r>
          </a:p>
          <a:p>
            <a:pPr algn="ctr">
              <a:defRPr sz="1300"/>
            </a:pPr>
            <a:r>
              <a:t>Laure HEBERT, formatrice LHG, LP Nadar, Draveil</a:t>
            </a:r>
          </a:p>
          <a:p>
            <a:pPr algn="ctr">
              <a:defRPr sz="1300"/>
            </a:pPr>
            <a:r>
              <a:t>Pascaline PREKESZTICS, formatrice LHG, LP Jean Perrin, Longjumeau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5" name="L’enseignement du français et des lettres : horaires, modalités, architecture et contenus"/>
          <p:cNvSpPr txBox="1"/>
          <p:nvPr>
            <p:ph type="title" idx="4294967295"/>
          </p:nvPr>
        </p:nvSpPr>
        <p:spPr>
          <a:xfrm>
            <a:off x="565943" y="2461441"/>
            <a:ext cx="8229601" cy="1508126"/>
          </a:xfrm>
          <a:prstGeom prst="rect">
            <a:avLst/>
          </a:prstGeom>
        </p:spPr>
        <p:txBody>
          <a:bodyPr/>
          <a:lstStyle/>
          <a:p>
            <a:pPr/>
            <a:r>
              <a:t>L’enseignement du français et des lettres : horaires, modalités, architecture et contenus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Numéro de diapositive"/>
          <p:cNvSpPr txBox="1"/>
          <p:nvPr>
            <p:ph type="sldNum" sz="quarter" idx="2"/>
          </p:nvPr>
        </p:nvSpPr>
        <p:spPr>
          <a:xfrm>
            <a:off x="250825" y="6256337"/>
            <a:ext cx="34144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8" name="Grille horaire annuelle du CAP"/>
          <p:cNvSpPr txBox="1"/>
          <p:nvPr>
            <p:ph type="title" idx="4294967295"/>
          </p:nvPr>
        </p:nvSpPr>
        <p:spPr>
          <a:prstGeom prst="rect">
            <a:avLst/>
          </a:prstGeom>
        </p:spPr>
        <p:txBody>
          <a:bodyPr/>
          <a:lstStyle/>
          <a:p>
            <a:pPr/>
            <a:r>
              <a:t>Grille horaire annuelle du CAP</a:t>
            </a:r>
          </a:p>
        </p:txBody>
      </p:sp>
      <p:graphicFrame>
        <p:nvGraphicFramePr>
          <p:cNvPr id="109" name="Tableau"/>
          <p:cNvGraphicFramePr/>
          <p:nvPr/>
        </p:nvGraphicFramePr>
        <p:xfrm>
          <a:off x="500726" y="1189143"/>
          <a:ext cx="8145723" cy="4153796"/>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639039"/>
                <a:gridCol w="3200997"/>
                <a:gridCol w="3302510"/>
              </a:tblGrid>
              <a:tr h="434591">
                <a:tc>
                  <a:txBody>
                    <a:bodyPr/>
                    <a:lstStyle/>
                    <a:p>
                      <a:pPr defTabSz="457200"/>
                      <a:r>
                        <a:rPr b="1" sz="1400">
                          <a:latin typeface="Helvetica Neue"/>
                          <a:ea typeface="Helvetica Neue"/>
                          <a:cs typeface="Helvetica Neue"/>
                          <a:sym typeface="Helvetica Neue"/>
                        </a:rPr>
                        <a:t>Modalités d’enseignements et disciplines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r>
                        <a:rPr b="1" sz="1400">
                          <a:latin typeface="Helvetica Neue"/>
                          <a:ea typeface="Helvetica Neue"/>
                          <a:cs typeface="Helvetica Neue"/>
                          <a:sym typeface="Helvetica Neue"/>
                        </a:rPr>
                        <a:t>première année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r>
                        <a:rPr b="1" sz="1400">
                          <a:latin typeface="Helvetica Neue"/>
                          <a:ea typeface="Helvetica Neue"/>
                          <a:cs typeface="Helvetica Neue"/>
                          <a:sym typeface="Helvetica Neue"/>
                        </a:rPr>
                        <a:t>terminale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506196">
                <a:tc>
                  <a:txBody>
                    <a:bodyPr/>
                    <a:lstStyle/>
                    <a:p>
                      <a:pPr defTabSz="457200"/>
                      <a:r>
                        <a:rPr b="1" sz="1400">
                          <a:latin typeface="Helvetica Neue"/>
                          <a:ea typeface="Helvetica Neue"/>
                          <a:cs typeface="Helvetica Neue"/>
                          <a:sym typeface="Helvetica Neue"/>
                        </a:rPr>
                        <a:t>LHG</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43,5 h</a:t>
                      </a:r>
                      <a:r>
                        <a:rPr b="1">
                          <a:solidFill>
                            <a:srgbClr val="FF2600"/>
                          </a:solidFill>
                        </a:rPr>
                        <a:t>*</a:t>
                      </a:r>
                      <a:r>
                        <a:t> (14,5 CE, 29 G) </a:t>
                      </a:r>
                      <a:r>
                        <a:rPr i="1"/>
                        <a:t>soit 1,5 hebdo à titre indicatif</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39 h</a:t>
                      </a:r>
                      <a:r>
                        <a:rPr b="1">
                          <a:solidFill>
                            <a:srgbClr val="FF2600"/>
                          </a:solidFill>
                        </a:rPr>
                        <a:t>*</a:t>
                      </a:r>
                      <a:r>
                        <a:t> </a:t>
                      </a:r>
                      <a:r>
                        <a:rPr i="1"/>
                        <a:t>soit 1,5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302996">
                <a:tc>
                  <a:txBody>
                    <a:bodyPr/>
                    <a:lstStyle/>
                    <a:p>
                      <a:pPr defTabSz="457200"/>
                      <a:r>
                        <a:rPr b="1" sz="1400">
                          <a:latin typeface="Helvetica Neue"/>
                          <a:ea typeface="Helvetica Neue"/>
                          <a:cs typeface="Helvetica Neue"/>
                          <a:sym typeface="Helvetica Neue"/>
                        </a:rPr>
                        <a:t>co-intervention</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43,5 h</a:t>
                      </a:r>
                      <a:r>
                        <a:t> </a:t>
                      </a:r>
                      <a:r>
                        <a:rPr i="1"/>
                        <a:t>soit 1,5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39 h</a:t>
                      </a:r>
                      <a:r>
                        <a:t> </a:t>
                      </a:r>
                      <a:r>
                        <a:rPr i="1"/>
                        <a:t>soit 1,5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302996">
                <a:tc>
                  <a:txBody>
                    <a:bodyPr/>
                    <a:lstStyle/>
                    <a:p>
                      <a:pPr defTabSz="457200"/>
                      <a:r>
                        <a:rPr b="1" sz="1400">
                          <a:latin typeface="Helvetica Neue"/>
                          <a:ea typeface="Helvetica Neue"/>
                          <a:cs typeface="Helvetica Neue"/>
                          <a:sym typeface="Helvetica Neue"/>
                        </a:rPr>
                        <a:t>total</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87 h</a:t>
                      </a:r>
                      <a:r>
                        <a:t> </a:t>
                      </a:r>
                      <a:r>
                        <a:rPr i="1"/>
                        <a:t>(3h hedbo)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78 h</a:t>
                      </a:r>
                      <a:r>
                        <a:t> </a:t>
                      </a:r>
                      <a:r>
                        <a:rPr i="1"/>
                        <a:t>(3h)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302996">
                <a:tc>
                  <a:txBody>
                    <a:bodyPr/>
                    <a:lstStyle/>
                    <a:p>
                      <a:pPr defTabSz="457200"/>
                      <a:r>
                        <a:rPr b="1" sz="1400">
                          <a:latin typeface="Helvetica Neue"/>
                          <a:ea typeface="Helvetica Neue"/>
                          <a:cs typeface="Helvetica Neue"/>
                          <a:sym typeface="Helvetica Neue"/>
                        </a:rPr>
                        <a:t>Total cycle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gridSpan="2">
                  <a:txBody>
                    <a:bodyPr/>
                    <a:lstStyle/>
                    <a:p>
                      <a:pPr algn="ctr" defTabSz="457200"/>
                      <a:r>
                        <a:rPr b="1" sz="1400">
                          <a:latin typeface="Helvetica Neue"/>
                          <a:ea typeface="Helvetica Neue"/>
                          <a:cs typeface="Helvetica Neue"/>
                          <a:sym typeface="Helvetica Neue"/>
                        </a:rPr>
                        <a:t>165 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hMerge="1">
                  <a:tcPr/>
                </a:tc>
              </a:tr>
              <a:tr h="302996">
                <a:tc>
                  <a:txBody>
                    <a:bodyPr/>
                    <a:lstStyle/>
                    <a:p>
                      <a:pPr defTabSz="457200"/>
                      <a:r>
                        <a:rPr b="1" sz="1400">
                          <a:latin typeface="Helvetica Neue"/>
                          <a:ea typeface="Helvetica Neue"/>
                          <a:cs typeface="Helvetica Neue"/>
                          <a:sym typeface="Helvetica Neue"/>
                        </a:rPr>
                        <a:t>EMC</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14,5 h</a:t>
                      </a:r>
                      <a:r>
                        <a:rPr b="1">
                          <a:solidFill>
                            <a:srgbClr val="FF2600"/>
                          </a:solidFill>
                        </a:rPr>
                        <a:t>*</a:t>
                      </a:r>
                      <a:r>
                        <a:t> </a:t>
                      </a:r>
                      <a:r>
                        <a:rPr i="1"/>
                        <a:t>soit 0,5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c>
                  <a:txBody>
                    <a:bodyPr/>
                    <a:lstStyle/>
                    <a:p>
                      <a:pPr algn="ctr" defTabSz="457200">
                        <a:defRPr sz="1400">
                          <a:latin typeface="Helvetica Neue"/>
                          <a:ea typeface="Helvetica Neue"/>
                          <a:cs typeface="Helvetica Neue"/>
                          <a:sym typeface="Helvetica Neue"/>
                        </a:defRPr>
                      </a:pPr>
                      <a:r>
                        <a:rPr b="1"/>
                        <a:t>13 h</a:t>
                      </a:r>
                      <a:r>
                        <a:rPr b="1">
                          <a:solidFill>
                            <a:srgbClr val="FF2600"/>
                          </a:solidFill>
                        </a:rPr>
                        <a:t>*</a:t>
                      </a:r>
                      <a:r>
                        <a:t> </a:t>
                      </a:r>
                      <a:r>
                        <a:rPr i="1"/>
                        <a:t>soit 0,5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EFEFEF"/>
                    </a:solidFill>
                  </a:tcPr>
                </a:tc>
              </a:tr>
              <a:tr h="1547596">
                <a:tc>
                  <a:txBody>
                    <a:bodyPr/>
                    <a:lstStyle/>
                    <a:p>
                      <a:pPr defTabSz="457200"/>
                      <a:r>
                        <a:rPr b="1" sz="1400">
                          <a:latin typeface="Helvetica Neue"/>
                          <a:ea typeface="Helvetica Neue"/>
                          <a:cs typeface="Helvetica Neue"/>
                          <a:sym typeface="Helvetica Neue"/>
                        </a:rPr>
                        <a:t>accompagnement renforcé</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X h sur 101,5</a:t>
                      </a:r>
                      <a:r>
                        <a:t> (43,5 CE et 59 en G; 3,5 h hebdo)</a:t>
                      </a:r>
                    </a:p>
                    <a:p>
                      <a:pPr algn="ctr" defTabSz="457200">
                        <a:defRPr sz="1400">
                          <a:latin typeface="Helvetica Neue"/>
                          <a:ea typeface="Helvetica Neue"/>
                          <a:cs typeface="Helvetica Neue"/>
                          <a:sym typeface="Helvetica Neue"/>
                        </a:defRPr>
                      </a:pPr>
                      <a:r>
                        <a:t>dont 58h en groupe à effectif réduit</a:t>
                      </a:r>
                    </a:p>
                    <a:p>
                      <a:pPr algn="ctr" defTabSz="457200">
                        <a:defRPr sz="1400">
                          <a:latin typeface="Helvetica Neue"/>
                          <a:ea typeface="Helvetica Neue"/>
                          <a:cs typeface="Helvetica Neue"/>
                          <a:sym typeface="Helvetica Neue"/>
                        </a:defRPr>
                      </a:pPr>
                      <a:r>
                        <a:t> et 43,5h</a:t>
                      </a:r>
                      <a:r>
                        <a:rPr b="1">
                          <a:solidFill>
                            <a:srgbClr val="FF2600"/>
                          </a:solidFill>
                        </a:rPr>
                        <a:t>*</a:t>
                      </a:r>
                      <a:r>
                        <a:t> en classe entière avec dédoublements possibles en fonction des besoins des élèves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X h sur 91</a:t>
                      </a:r>
                      <a:r>
                        <a:t> (39 CE et 52 G ; 3 h hebdo)</a:t>
                      </a:r>
                    </a:p>
                    <a:p>
                      <a:pPr algn="ctr" defTabSz="457200">
                        <a:defRPr sz="1400">
                          <a:latin typeface="Helvetica Neue"/>
                          <a:ea typeface="Helvetica Neue"/>
                          <a:cs typeface="Helvetica Neue"/>
                          <a:sym typeface="Helvetica Neue"/>
                        </a:defRPr>
                      </a:pPr>
                      <a:r>
                        <a:t>dont 52h en groupe à effectif réduit</a:t>
                      </a:r>
                    </a:p>
                    <a:p>
                      <a:pPr algn="ctr" defTabSz="457200">
                        <a:defRPr sz="1400">
                          <a:latin typeface="Helvetica Neue"/>
                          <a:ea typeface="Helvetica Neue"/>
                          <a:cs typeface="Helvetica Neue"/>
                          <a:sym typeface="Helvetica Neue"/>
                        </a:defRPr>
                      </a:pPr>
                      <a:r>
                        <a:t>et</a:t>
                      </a:r>
                    </a:p>
                    <a:p>
                      <a:pPr algn="ctr" defTabSz="457200">
                        <a:defRPr sz="1400">
                          <a:latin typeface="Helvetica Neue"/>
                          <a:ea typeface="Helvetica Neue"/>
                          <a:cs typeface="Helvetica Neue"/>
                          <a:sym typeface="Helvetica Neue"/>
                        </a:defRPr>
                      </a:pPr>
                      <a:r>
                        <a:t>39</a:t>
                      </a:r>
                      <a:r>
                        <a:rPr b="1">
                          <a:solidFill>
                            <a:srgbClr val="FF2600"/>
                          </a:solidFill>
                        </a:rPr>
                        <a:t>*</a:t>
                      </a:r>
                      <a:r>
                        <a:t> heures </a:t>
                      </a:r>
                    </a:p>
                    <a:p>
                      <a:pPr algn="ctr" defTabSz="457200">
                        <a:defRPr sz="1400">
                          <a:latin typeface="Helvetica Neue"/>
                          <a:ea typeface="Helvetica Neue"/>
                          <a:cs typeface="Helvetica Neue"/>
                          <a:sym typeface="Helvetica Neue"/>
                        </a:defRPr>
                      </a:pPr>
                      <a:r>
                        <a:t>en classe entière avec dédoublements possibles en fonction des besoins des élèves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1082289">
                <a:tc>
                  <a:txBody>
                    <a:bodyPr/>
                    <a:lstStyle/>
                    <a:p>
                      <a:pPr defTabSz="457200"/>
                      <a:r>
                        <a:rPr b="1" sz="1400">
                          <a:latin typeface="Helvetica Neue"/>
                          <a:ea typeface="Helvetica Neue"/>
                          <a:cs typeface="Helvetica Neue"/>
                          <a:sym typeface="Helvetica Neue"/>
                        </a:rPr>
                        <a:t>réalisation d’un chef d’oeuvre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Xh sur 87h</a:t>
                      </a:r>
                      <a:r>
                        <a:t> (soit 3h hebdo)</a:t>
                      </a:r>
                    </a:p>
                    <a:p>
                      <a:pPr algn="ctr" defTabSz="457200">
                        <a:defRPr sz="1400">
                          <a:latin typeface="Helvetica Neue"/>
                          <a:ea typeface="Helvetica Neue"/>
                          <a:cs typeface="Helvetica Neue"/>
                          <a:sym typeface="Helvetica Neue"/>
                        </a:defRPr>
                      </a:pPr>
                      <a:r>
                        <a:t>avec dédoublement de la dotation horaire  professeur sans condition de seuil</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defRPr sz="1400">
                          <a:latin typeface="Helvetica Neue"/>
                          <a:ea typeface="Helvetica Neue"/>
                          <a:cs typeface="Helvetica Neue"/>
                          <a:sym typeface="Helvetica Neue"/>
                        </a:defRPr>
                      </a:pPr>
                      <a:r>
                        <a:rPr b="1"/>
                        <a:t>Xh</a:t>
                      </a:r>
                      <a:r>
                        <a:t> sur 78 h</a:t>
                      </a:r>
                    </a:p>
                    <a:p>
                      <a:pPr algn="ctr" defTabSz="457200">
                        <a:defRPr sz="1400">
                          <a:latin typeface="Helvetica Neue"/>
                          <a:ea typeface="Helvetica Neue"/>
                          <a:cs typeface="Helvetica Neue"/>
                          <a:sym typeface="Helvetica Neue"/>
                        </a:defRPr>
                      </a:pPr>
                      <a:r>
                        <a:t>avec dédoublement de la dotation horaire  professeur sans condition de seuil</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bl>
          </a:graphicData>
        </a:graphic>
      </p:graphicFrame>
      <p:sp>
        <p:nvSpPr>
          <p:cNvPr id="110" name="* dédoublement à partir du 18e élève"/>
          <p:cNvSpPr txBox="1"/>
          <p:nvPr/>
        </p:nvSpPr>
        <p:spPr>
          <a:xfrm>
            <a:off x="2756815" y="6210373"/>
            <a:ext cx="3178066" cy="302184"/>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defTabSz="457200">
              <a:defRPr sz="1400">
                <a:latin typeface="Helvetica Neue"/>
                <a:ea typeface="Helvetica Neue"/>
                <a:cs typeface="Helvetica Neue"/>
                <a:sym typeface="Helvetica Neue"/>
              </a:defRPr>
            </a:pPr>
            <a:r>
              <a:rPr b="1">
                <a:solidFill>
                  <a:srgbClr val="FF2600"/>
                </a:solidFill>
              </a:rPr>
              <a:t>* dédoublement à partir du 18</a:t>
            </a:r>
            <a:r>
              <a:rPr b="1" baseline="31999">
                <a:solidFill>
                  <a:srgbClr val="FF2600"/>
                </a:solidFill>
              </a:rPr>
              <a:t>e</a:t>
            </a:r>
            <a:r>
              <a:rPr b="1">
                <a:solidFill>
                  <a:srgbClr val="FF2600"/>
                </a:solidFill>
              </a:rPr>
              <a:t> élève</a:t>
            </a:r>
          </a:p>
        </p:txBody>
      </p:sp>
      <p:sp>
        <p:nvSpPr>
          <p:cNvPr id="111" name="Arrêté du 21 novembre 2018 relatif à l’organisation et aux enseignements dispensés dans les formations…"/>
          <p:cNvSpPr txBox="1"/>
          <p:nvPr/>
        </p:nvSpPr>
        <p:spPr>
          <a:xfrm>
            <a:off x="1588026" y="6470513"/>
            <a:ext cx="5515643" cy="472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ctr">
              <a:defRPr sz="900"/>
            </a:pPr>
            <a:r>
              <a:t>Arrêté du 21 novembre 2018 relatif à l’organisation et aux enseignements dispensés dans les formations </a:t>
            </a:r>
          </a:p>
          <a:p>
            <a:pPr algn="ctr">
              <a:defRPr sz="900"/>
            </a:pPr>
            <a:r>
              <a:t>sous statut scolaire préparant au certificat d’aptitude professionnelle, JO 20/12/19</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Grille horaire annuelle du bac pro"/>
          <p:cNvSpPr txBox="1"/>
          <p:nvPr>
            <p:ph type="title" idx="4294967295"/>
          </p:nvPr>
        </p:nvSpPr>
        <p:spPr>
          <a:prstGeom prst="rect">
            <a:avLst/>
          </a:prstGeom>
        </p:spPr>
        <p:txBody>
          <a:bodyPr/>
          <a:lstStyle/>
          <a:p>
            <a:pPr/>
            <a:r>
              <a:t>Grille horaire annuelle du bac pro</a:t>
            </a:r>
          </a:p>
        </p:txBody>
      </p:sp>
      <p:graphicFrame>
        <p:nvGraphicFramePr>
          <p:cNvPr id="115" name="Tableau"/>
          <p:cNvGraphicFramePr/>
          <p:nvPr/>
        </p:nvGraphicFramePr>
        <p:xfrm>
          <a:off x="623051" y="1625953"/>
          <a:ext cx="7901073" cy="3675355"/>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974474"/>
                <a:gridCol w="1974474"/>
                <a:gridCol w="1974474"/>
                <a:gridCol w="1974474"/>
              </a:tblGrid>
              <a:tr h="309202">
                <a:tc>
                  <a:txBody>
                    <a:bodyPr/>
                    <a:lstStyle/>
                    <a:p>
                      <a:pPr defTabSz="457200"/>
                      <a:r>
                        <a:rPr b="1" sz="1400">
                          <a:latin typeface="Helvetica Neue"/>
                          <a:ea typeface="Helvetica Neue"/>
                          <a:cs typeface="Helvetica Neue"/>
                          <a:sym typeface="Helvetica Neue"/>
                        </a:rPr>
                        <a:t>Modalités d’enseignements et disciplines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r>
                        <a:rPr b="1" sz="1400">
                          <a:latin typeface="Helvetica Neue"/>
                          <a:ea typeface="Helvetica Neue"/>
                          <a:cs typeface="Helvetica Neue"/>
                          <a:sym typeface="Helvetica Neue"/>
                        </a:rPr>
                        <a:t>seconde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r>
                        <a:rPr b="1" sz="1400">
                          <a:latin typeface="Helvetica Neue"/>
                          <a:ea typeface="Helvetica Neue"/>
                          <a:cs typeface="Helvetica Neue"/>
                          <a:sym typeface="Helvetica Neue"/>
                        </a:rPr>
                        <a:t>première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c>
                  <a:txBody>
                    <a:bodyPr/>
                    <a:lstStyle/>
                    <a:p>
                      <a:pPr algn="ctr" defTabSz="457200"/>
                      <a:r>
                        <a:rPr b="1" sz="1400">
                          <a:latin typeface="Helvetica Neue"/>
                          <a:ea typeface="Helvetica Neue"/>
                          <a:cs typeface="Helvetica Neue"/>
                          <a:sym typeface="Helvetica Neue"/>
                        </a:rPr>
                        <a:t>terminale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noFill/>
                  </a:tcPr>
                </a:tc>
              </a:tr>
              <a:tr h="709396">
                <a:tc>
                  <a:txBody>
                    <a:bodyPr/>
                    <a:lstStyle/>
                    <a:p>
                      <a:pPr defTabSz="457200"/>
                      <a:r>
                        <a:rPr b="1" sz="1400">
                          <a:latin typeface="Helvetica Neue"/>
                          <a:ea typeface="Helvetica Neue"/>
                          <a:cs typeface="Helvetica Neue"/>
                          <a:sym typeface="Helvetica Neue"/>
                        </a:rPr>
                        <a:t>LHG (parité disciplinaire) EMC</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105 h</a:t>
                      </a:r>
                      <a:r>
                        <a:t> soit  (dont 15 h d’EMC) </a:t>
                      </a:r>
                      <a:r>
                        <a:rPr i="1"/>
                        <a:t>soit</a:t>
                      </a:r>
                      <a:r>
                        <a:t> </a:t>
                      </a:r>
                      <a:r>
                        <a:rPr i="1"/>
                        <a:t>-</a:t>
                      </a:r>
                      <a:r>
                        <a:rPr i="1"/>
                        <a:t> </a:t>
                      </a:r>
                      <a:r>
                        <a:rPr i="1"/>
                        <a:t>4h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84 h</a:t>
                      </a:r>
                      <a:r>
                        <a:t> (dont 14 h d’EMC) </a:t>
                      </a:r>
                      <a:r>
                        <a:rPr i="1"/>
                        <a:t>soit 3 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78 h</a:t>
                      </a:r>
                      <a:r>
                        <a:t> (dont 13h d’EMC)  </a:t>
                      </a:r>
                      <a:r>
                        <a:rPr i="1"/>
                        <a:t>soit 3 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309202">
                <a:tc>
                  <a:txBody>
                    <a:bodyPr/>
                    <a:lstStyle/>
                    <a:p>
                      <a:pPr defTabSz="457200"/>
                      <a:r>
                        <a:rPr b="1" sz="1400">
                          <a:latin typeface="Helvetica Neue"/>
                          <a:ea typeface="Helvetica Neue"/>
                          <a:cs typeface="Helvetica Neue"/>
                          <a:sym typeface="Helvetica Neue"/>
                        </a:rPr>
                        <a:t>co-intervention </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30 h</a:t>
                      </a:r>
                      <a:r>
                        <a:t> </a:t>
                      </a:r>
                      <a:r>
                        <a:rPr i="1"/>
                        <a:t>soit 1 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28 h</a:t>
                      </a:r>
                      <a:r>
                        <a:t> </a:t>
                      </a:r>
                      <a:r>
                        <a:rPr i="1"/>
                        <a:t>soit 1h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13 h</a:t>
                      </a:r>
                      <a:r>
                        <a:t> </a:t>
                      </a:r>
                      <a:r>
                        <a:rPr i="1"/>
                        <a:t>soit 0,5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309202">
                <a:tc>
                  <a:txBody>
                    <a:bodyPr/>
                    <a:lstStyle/>
                    <a:p>
                      <a:pPr defTabSz="457200"/>
                      <a:r>
                        <a:rPr b="1" sz="1400">
                          <a:latin typeface="Helvetica Neue"/>
                          <a:ea typeface="Helvetica Neue"/>
                          <a:cs typeface="Helvetica Neue"/>
                          <a:sym typeface="Helvetica Neue"/>
                        </a:rPr>
                        <a:t>Total par niveau</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135 h</a:t>
                      </a:r>
                      <a:r>
                        <a:t> ( </a:t>
                      </a:r>
                      <a:r>
                        <a:rPr i="1"/>
                        <a:t>soit 5h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112 h</a:t>
                      </a:r>
                      <a:r>
                        <a:t> (</a:t>
                      </a:r>
                      <a:r>
                        <a:rPr i="1"/>
                        <a:t>soit 4h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81 h</a:t>
                      </a:r>
                      <a:r>
                        <a:t> (</a:t>
                      </a:r>
                      <a:r>
                        <a:rPr i="1"/>
                        <a:t>soit 3,5h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309202">
                <a:tc>
                  <a:txBody>
                    <a:bodyPr/>
                    <a:lstStyle/>
                    <a:p>
                      <a:pPr defTabSz="457200"/>
                      <a:r>
                        <a:rPr b="1" sz="1400">
                          <a:latin typeface="Helvetica Neue"/>
                          <a:ea typeface="Helvetica Neue"/>
                          <a:cs typeface="Helvetica Neue"/>
                          <a:sym typeface="Helvetica Neue"/>
                        </a:rPr>
                        <a:t>Total cycle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gridSpan="3">
                  <a:txBody>
                    <a:bodyPr/>
                    <a:lstStyle/>
                    <a:p>
                      <a:pPr algn="ctr" defTabSz="457200"/>
                      <a:r>
                        <a:rPr b="1" sz="1400">
                          <a:latin typeface="Helvetica Neue"/>
                          <a:ea typeface="Helvetica Neue"/>
                          <a:cs typeface="Helvetica Neue"/>
                          <a:sym typeface="Helvetica Neue"/>
                        </a:rPr>
                        <a:t>328h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hMerge="1">
                  <a:tcPr/>
                </a:tc>
                <a:tc hMerge="1">
                  <a:tcPr/>
                </a:tc>
              </a:tr>
              <a:tr h="988020">
                <a:tc>
                  <a:txBody>
                    <a:bodyPr/>
                    <a:lstStyle/>
                    <a:p>
                      <a:pPr defTabSz="457200"/>
                      <a:r>
                        <a:rPr b="1" sz="1400">
                          <a:latin typeface="Helvetica Neue"/>
                          <a:ea typeface="Helvetica Neue"/>
                          <a:cs typeface="Helvetica Neue"/>
                          <a:sym typeface="Helvetica Neue"/>
                        </a:rPr>
                        <a:t>accompagnement renforcé</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X h sur 90h</a:t>
                      </a:r>
                      <a:r>
                        <a:t> (</a:t>
                      </a:r>
                      <a:r>
                        <a:rPr i="1"/>
                        <a:t>soit  3h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Xh sur 84</a:t>
                      </a:r>
                      <a:r>
                        <a:t> (</a:t>
                      </a:r>
                      <a:r>
                        <a:rPr i="1"/>
                        <a:t>soit 3 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rPr b="1"/>
                        <a:t>X h 91</a:t>
                      </a:r>
                      <a:r>
                        <a:t>(</a:t>
                      </a:r>
                      <a:r>
                        <a:rPr i="1"/>
                        <a:t>soit 3h hebdo</a:t>
                      </a:r>
                      <a:r>
                        <a: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610094">
                <a:tc>
                  <a:txBody>
                    <a:bodyPr/>
                    <a:lstStyle/>
                    <a:p>
                      <a:pPr defTabSz="457200"/>
                      <a:r>
                        <a:rPr b="1" sz="1400">
                          <a:latin typeface="Helvetica Neue"/>
                          <a:ea typeface="Helvetica Neue"/>
                          <a:cs typeface="Helvetica Neue"/>
                          <a:sym typeface="Helvetica Neue"/>
                        </a:rPr>
                        <a:t>réalisation du chef d’oeuvre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DDDDDD"/>
                    </a:solidFill>
                  </a:tcPr>
                </a:tc>
                <a:tc>
                  <a:txBody>
                    <a:bodyPr/>
                    <a:lstStyle/>
                    <a:p>
                      <a:pPr defTabSz="457200">
                        <a:defRPr sz="1400">
                          <a:latin typeface="Helvetica Neue"/>
                          <a:ea typeface="Helvetica Neue"/>
                          <a:cs typeface="Helvetica Neue"/>
                          <a:sym typeface="Helvetica Neue"/>
                        </a:defRPr>
                      </a:pPr>
                      <a:r>
                        <a:t>Xh sur 56 h </a:t>
                      </a:r>
                      <a:r>
                        <a:rPr i="1"/>
                        <a:t>soit 2h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400">
                          <a:latin typeface="Helvetica Neue"/>
                          <a:ea typeface="Helvetica Neue"/>
                          <a:cs typeface="Helvetica Neue"/>
                          <a:sym typeface="Helvetica Neue"/>
                        </a:defRPr>
                      </a:pPr>
                      <a:r>
                        <a:t>Xh sur 52 h </a:t>
                      </a:r>
                      <a:r>
                        <a:rPr i="1"/>
                        <a:t>soit - 2h hebdo</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bl>
          </a:graphicData>
        </a:graphic>
      </p:graphicFrame>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8" name="Projet d’enseignement à la croisée des modalités d’intervention : bac pro"/>
          <p:cNvSpPr txBox="1"/>
          <p:nvPr>
            <p:ph type="title" idx="4294967295"/>
          </p:nvPr>
        </p:nvSpPr>
        <p:spPr>
          <a:prstGeom prst="rect">
            <a:avLst/>
          </a:prstGeom>
        </p:spPr>
        <p:txBody>
          <a:bodyPr/>
          <a:lstStyle/>
          <a:p>
            <a:pPr/>
            <a:r>
              <a:t>Projet d’enseignement à la croisée des modalités d’intervention : bac pro   </a:t>
            </a:r>
          </a:p>
        </p:txBody>
      </p:sp>
      <p:grpSp>
        <p:nvGrpSpPr>
          <p:cNvPr id="133" name="Groupe"/>
          <p:cNvGrpSpPr/>
          <p:nvPr/>
        </p:nvGrpSpPr>
        <p:grpSpPr>
          <a:xfrm>
            <a:off x="535371" y="1451358"/>
            <a:ext cx="8073258" cy="4350571"/>
            <a:chOff x="0" y="0"/>
            <a:chExt cx="8073256" cy="4350569"/>
          </a:xfrm>
        </p:grpSpPr>
        <p:grpSp>
          <p:nvGrpSpPr>
            <p:cNvPr id="127" name="Groupe"/>
            <p:cNvGrpSpPr/>
            <p:nvPr/>
          </p:nvGrpSpPr>
          <p:grpSpPr>
            <a:xfrm>
              <a:off x="0" y="0"/>
              <a:ext cx="8073257" cy="4350570"/>
              <a:chOff x="0" y="0"/>
              <a:chExt cx="8073256" cy="4350569"/>
            </a:xfrm>
          </p:grpSpPr>
          <p:sp>
            <p:nvSpPr>
              <p:cNvPr id="119" name="Rectangle"/>
              <p:cNvSpPr/>
              <p:nvPr/>
            </p:nvSpPr>
            <p:spPr>
              <a:xfrm>
                <a:off x="0" y="0"/>
                <a:ext cx="8073257" cy="4350570"/>
              </a:xfrm>
              <a:prstGeom prst="rect">
                <a:avLst/>
              </a:prstGeom>
              <a:solidFill>
                <a:srgbClr val="FFFFFF"/>
              </a:solidFill>
              <a:ln w="25400" cap="flat">
                <a:solidFill>
                  <a:schemeClr val="accent1"/>
                </a:solidFill>
                <a:prstDash val="solid"/>
                <a:round/>
              </a:ln>
              <a:effectLst/>
            </p:spPr>
            <p:txBody>
              <a:bodyPr wrap="square" lIns="45719" tIns="45719" rIns="45719" bIns="45719" numCol="1" anchor="t">
                <a:noAutofit/>
              </a:bodyPr>
              <a:lstStyle/>
              <a:p>
                <a:pPr/>
              </a:p>
            </p:txBody>
          </p:sp>
          <p:sp>
            <p:nvSpPr>
              <p:cNvPr id="120" name="heures disciplinaires"/>
              <p:cNvSpPr/>
              <p:nvPr/>
            </p:nvSpPr>
            <p:spPr>
              <a:xfrm>
                <a:off x="157957" y="184284"/>
                <a:ext cx="2186623" cy="955559"/>
              </a:xfrm>
              <a:prstGeom prst="roundRect">
                <a:avLst>
                  <a:gd name="adj" fmla="val 19936"/>
                </a:avLst>
              </a:prstGeom>
              <a:gradFill flip="none" rotWithShape="1">
                <a:gsLst>
                  <a:gs pos="0">
                    <a:schemeClr val="accent4">
                      <a:hueOff val="-206663"/>
                      <a:satOff val="29896"/>
                      <a:lumOff val="29240"/>
                    </a:schemeClr>
                  </a:gs>
                  <a:gs pos="35000">
                    <a:srgbClr val="D8C9EE"/>
                  </a:gs>
                  <a:gs pos="100000">
                    <a:schemeClr val="accent4">
                      <a:hueOff val="-242556"/>
                      <a:satOff val="32941"/>
                      <a:lumOff val="43328"/>
                    </a:schemeClr>
                  </a:gs>
                </a:gsLst>
                <a:lin ang="16200000" scaled="0"/>
              </a:gradFill>
              <a:ln w="9525" cap="flat">
                <a:solidFill>
                  <a:srgbClr val="7D60A0"/>
                </a:solidFill>
                <a:prstDash val="solid"/>
                <a:round/>
              </a:ln>
              <a:effectLst>
                <a:outerShdw sx="100000" sy="100000" kx="0" ky="0" algn="b" rotWithShape="0" blurRad="38100" dist="20000" dir="5400000">
                  <a:srgbClr val="000000">
                    <a:alpha val="38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lstStyle>
              <a:p>
                <a:pPr/>
                <a:r>
                  <a:t>heures disciplinaires</a:t>
                </a:r>
              </a:p>
            </p:txBody>
          </p:sp>
          <p:sp>
            <p:nvSpPr>
              <p:cNvPr id="121" name="seconde"/>
              <p:cNvSpPr/>
              <p:nvPr/>
            </p:nvSpPr>
            <p:spPr>
              <a:xfrm>
                <a:off x="2528573" y="37227"/>
                <a:ext cx="1610666" cy="4164161"/>
              </a:xfrm>
              <a:prstGeom prst="rect">
                <a:avLst/>
              </a:prstGeom>
              <a:gradFill flip="none" rotWithShape="1">
                <a:gsLst>
                  <a:gs pos="0">
                    <a:schemeClr val="accent6">
                      <a:hueOff val="-456778"/>
                      <a:satOff val="8290"/>
                      <a:lumOff val="24503"/>
                    </a:schemeClr>
                  </a:gs>
                  <a:gs pos="35000">
                    <a:srgbClr val="FFDECF"/>
                  </a:gs>
                  <a:gs pos="52107">
                    <a:schemeClr val="accent6">
                      <a:hueOff val="-556026"/>
                      <a:satOff val="8290"/>
                      <a:lumOff val="34267"/>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400"/>
                </a:lvl1pPr>
              </a:lstStyle>
              <a:p>
                <a:pPr/>
                <a:r>
                  <a:t>seconde</a:t>
                </a:r>
              </a:p>
            </p:txBody>
          </p:sp>
          <p:sp>
            <p:nvSpPr>
              <p:cNvPr id="122" name="première"/>
              <p:cNvSpPr/>
              <p:nvPr/>
            </p:nvSpPr>
            <p:spPr>
              <a:xfrm>
                <a:off x="4309906" y="38804"/>
                <a:ext cx="1610666" cy="4161007"/>
              </a:xfrm>
              <a:prstGeom prst="rect">
                <a:avLst/>
              </a:prstGeom>
              <a:gradFill flip="none" rotWithShape="1">
                <a:gsLst>
                  <a:gs pos="0">
                    <a:schemeClr val="accent6">
                      <a:hueOff val="-456778"/>
                      <a:satOff val="8290"/>
                      <a:lumOff val="24503"/>
                    </a:schemeClr>
                  </a:gs>
                  <a:gs pos="29671">
                    <a:srgbClr val="FFDECF"/>
                  </a:gs>
                  <a:gs pos="100000">
                    <a:schemeClr val="accent6">
                      <a:hueOff val="-556026"/>
                      <a:satOff val="8290"/>
                      <a:lumOff val="34267"/>
                    </a:schemeClr>
                  </a:gs>
                </a:gsLst>
                <a:lin ang="54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400"/>
                </a:lvl1pPr>
              </a:lstStyle>
              <a:p>
                <a:pPr/>
                <a:r>
                  <a:t>première</a:t>
                </a:r>
              </a:p>
            </p:txBody>
          </p:sp>
          <p:sp>
            <p:nvSpPr>
              <p:cNvPr id="123" name="terminale"/>
              <p:cNvSpPr/>
              <p:nvPr/>
            </p:nvSpPr>
            <p:spPr>
              <a:xfrm>
                <a:off x="6091239" y="41374"/>
                <a:ext cx="1610666" cy="4160014"/>
              </a:xfrm>
              <a:prstGeom prst="rect">
                <a:avLst/>
              </a:prstGeom>
              <a:gradFill flip="none" rotWithShape="1">
                <a:gsLst>
                  <a:gs pos="3386">
                    <a:schemeClr val="accent6">
                      <a:hueOff val="-456778"/>
                      <a:satOff val="8290"/>
                      <a:lumOff val="24503"/>
                    </a:schemeClr>
                  </a:gs>
                  <a:gs pos="27815">
                    <a:srgbClr val="FFDECF"/>
                  </a:gs>
                  <a:gs pos="95332">
                    <a:schemeClr val="accent6">
                      <a:hueOff val="-556026"/>
                      <a:satOff val="8290"/>
                      <a:lumOff val="34267"/>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400"/>
                </a:lvl1pPr>
              </a:lstStyle>
              <a:p>
                <a:pPr/>
                <a:r>
                  <a:t>terminale</a:t>
                </a:r>
              </a:p>
            </p:txBody>
          </p:sp>
          <p:sp>
            <p:nvSpPr>
              <p:cNvPr id="124" name="co-intervention"/>
              <p:cNvSpPr/>
              <p:nvPr/>
            </p:nvSpPr>
            <p:spPr>
              <a:xfrm>
                <a:off x="157957" y="1191026"/>
                <a:ext cx="2186623" cy="955559"/>
              </a:xfrm>
              <a:prstGeom prst="roundRect">
                <a:avLst>
                  <a:gd name="adj" fmla="val 19936"/>
                </a:avLst>
              </a:prstGeom>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a:ln w="9525" cap="flat">
                <a:solidFill>
                  <a:srgbClr val="7D60A0"/>
                </a:solidFill>
                <a:prstDash val="solid"/>
                <a:round/>
              </a:ln>
              <a:effectLst>
                <a:outerShdw sx="100000" sy="100000" kx="0" ky="0" algn="b" rotWithShape="0" blurRad="38100" dist="20000" dir="5400000">
                  <a:srgbClr val="000000">
                    <a:alpha val="38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lstStyle>
              <a:p>
                <a:pPr/>
                <a:r>
                  <a:t>co-intervention </a:t>
                </a:r>
              </a:p>
            </p:txBody>
          </p:sp>
          <p:sp>
            <p:nvSpPr>
              <p:cNvPr id="125" name="accompagnement…"/>
              <p:cNvSpPr/>
              <p:nvPr/>
            </p:nvSpPr>
            <p:spPr>
              <a:xfrm>
                <a:off x="157957" y="2187984"/>
                <a:ext cx="2186623" cy="955560"/>
              </a:xfrm>
              <a:prstGeom prst="roundRect">
                <a:avLst>
                  <a:gd name="adj" fmla="val 19936"/>
                </a:avLst>
              </a:prstGeom>
              <a:gradFill flip="none" rotWithShape="1">
                <a:gsLst>
                  <a:gs pos="0">
                    <a:schemeClr val="accent5">
                      <a:hueOff val="249502"/>
                      <a:satOff val="48101"/>
                      <a:lumOff val="28891"/>
                    </a:schemeClr>
                  </a:gs>
                  <a:gs pos="35000">
                    <a:srgbClr val="BFEDFF"/>
                  </a:gs>
                  <a:gs pos="100000">
                    <a:schemeClr val="accent5">
                      <a:hueOff val="308963"/>
                      <a:satOff val="48101"/>
                      <a:lumOff val="41680"/>
                    </a:schemeClr>
                  </a:gs>
                </a:gsLst>
                <a:lin ang="16200000" scaled="0"/>
              </a:gradFill>
              <a:ln w="9525" cap="flat">
                <a:solidFill>
                  <a:srgbClr val="46AAC4"/>
                </a:solidFill>
                <a:prstDash val="solid"/>
                <a:round/>
              </a:ln>
              <a:effectLst>
                <a:outerShdw sx="100000" sy="100000" kx="0" ky="0" algn="b" rotWithShape="0" blurRad="38100" dist="23000" dir="5400000">
                  <a:srgbClr val="000000">
                    <a:alpha val="35000"/>
                  </a:srgbClr>
                </a:outerShdw>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r>
                  <a:t>accompagnement</a:t>
                </a:r>
              </a:p>
              <a:p>
                <a:pPr algn="ctr"/>
                <a:r>
                  <a:t>renforcé</a:t>
                </a:r>
              </a:p>
            </p:txBody>
          </p:sp>
          <p:sp>
            <p:nvSpPr>
              <p:cNvPr id="126" name="réalisation du chef d’oeuvre"/>
              <p:cNvSpPr/>
              <p:nvPr/>
            </p:nvSpPr>
            <p:spPr>
              <a:xfrm>
                <a:off x="157957" y="3194727"/>
                <a:ext cx="2186623" cy="955559"/>
              </a:xfrm>
              <a:prstGeom prst="roundRect">
                <a:avLst>
                  <a:gd name="adj" fmla="val 19936"/>
                </a:avLst>
              </a:prstGeom>
              <a:gradFill flip="none" rotWithShape="1">
                <a:gsLst>
                  <a:gs pos="0">
                    <a:schemeClr val="accent2">
                      <a:hueOff val="-39879"/>
                      <a:satOff val="52282"/>
                      <a:lumOff val="29251"/>
                    </a:schemeClr>
                  </a:gs>
                  <a:gs pos="35000">
                    <a:srgbClr val="FFBFBE"/>
                  </a:gs>
                  <a:gs pos="100000">
                    <a:schemeClr val="accent2">
                      <a:hueOff val="-44018"/>
                      <a:satOff val="52282"/>
                      <a:lumOff val="42346"/>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lstStyle>
              <a:p>
                <a:pPr/>
                <a:r>
                  <a:t>réalisation du chef d’oeuvre </a:t>
                </a:r>
              </a:p>
            </p:txBody>
          </p:sp>
        </p:grpSp>
        <p:sp>
          <p:nvSpPr>
            <p:cNvPr id="128" name="traitement des objets d’étude du programme de français"/>
            <p:cNvSpPr/>
            <p:nvPr/>
          </p:nvSpPr>
          <p:spPr>
            <a:xfrm>
              <a:off x="2694057" y="429996"/>
              <a:ext cx="4842047" cy="60773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400"/>
              </a:lvl1pPr>
            </a:lstStyle>
            <a:p>
              <a:pPr/>
              <a:r>
                <a:t>traitement des objets d’étude du programme de français</a:t>
              </a:r>
            </a:p>
          </p:txBody>
        </p:sp>
        <p:sp>
          <p:nvSpPr>
            <p:cNvPr id="129" name="perspectives des objets d’étude pour la co-intervention : lire, dire, écrire le métier à partir de situations professionnelles définies dans les RAP"/>
            <p:cNvSpPr/>
            <p:nvPr/>
          </p:nvSpPr>
          <p:spPr>
            <a:xfrm>
              <a:off x="2676506" y="1207107"/>
              <a:ext cx="4842048" cy="884745"/>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just">
                <a:defRPr sz="1400"/>
              </a:lvl1pPr>
            </a:lstStyle>
            <a:p>
              <a:pPr/>
              <a:r>
                <a:t>perspectives des objets d’étude pour la co-intervention : lire, dire, écrire le métier à partir de situations professionnelles définies dans les RAP</a:t>
              </a:r>
            </a:p>
          </p:txBody>
        </p:sp>
        <p:sp>
          <p:nvSpPr>
            <p:cNvPr id="130" name="consolidation des acquis en fonction des besoins des élèves…"/>
            <p:cNvSpPr/>
            <p:nvPr/>
          </p:nvSpPr>
          <p:spPr>
            <a:xfrm>
              <a:off x="2685282" y="2193858"/>
              <a:ext cx="4824496" cy="100143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marL="228600" indent="-228600" algn="just">
                <a:buSzPct val="100000"/>
                <a:buChar char="•"/>
                <a:defRPr sz="1400"/>
              </a:pPr>
              <a:r>
                <a:t>consolidation des acquis en fonction des besoins des élèves</a:t>
              </a:r>
            </a:p>
            <a:p>
              <a:pPr marL="228600" indent="-228600" algn="just">
                <a:buSzPct val="100000"/>
                <a:buChar char="•"/>
                <a:defRPr sz="1400"/>
              </a:pPr>
              <a:r>
                <a:t>AP ancré dans les disciplines </a:t>
              </a:r>
            </a:p>
            <a:p>
              <a:pPr algn="just">
                <a:defRPr sz="1400"/>
              </a:pPr>
              <a:r>
                <a:t>(méthodologie, TPE)</a:t>
              </a:r>
            </a:p>
          </p:txBody>
        </p:sp>
        <p:sp>
          <p:nvSpPr>
            <p:cNvPr id="131" name="mise en perspective historique du projet de chef d’oeuvre…"/>
            <p:cNvSpPr/>
            <p:nvPr/>
          </p:nvSpPr>
          <p:spPr>
            <a:xfrm>
              <a:off x="4372427" y="3227090"/>
              <a:ext cx="3119286" cy="884744"/>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defRPr sz="1300"/>
              </a:pPr>
              <a:r>
                <a:t>mise en perspective historique du projet de chef d’oeuvre</a:t>
              </a:r>
            </a:p>
            <a:p>
              <a:pPr>
                <a:defRPr sz="1300"/>
              </a:pPr>
              <a:r>
                <a:t>mise en mots, mise en voix du CE</a:t>
              </a:r>
            </a:p>
            <a:p>
              <a:pPr>
                <a:defRPr sz="1300"/>
              </a:pPr>
              <a:r>
                <a:t>préparation à l’oral de présentation</a:t>
              </a:r>
            </a:p>
          </p:txBody>
        </p:sp>
        <p:sp>
          <p:nvSpPr>
            <p:cNvPr id="132" name="module poursuite d’études"/>
            <p:cNvSpPr/>
            <p:nvPr/>
          </p:nvSpPr>
          <p:spPr>
            <a:xfrm>
              <a:off x="6050416" y="2505142"/>
              <a:ext cx="1398068" cy="60773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lvl1pPr>
            </a:lstStyle>
            <a:p>
              <a:pPr/>
              <a:r>
                <a:t>module poursuite d’études</a:t>
              </a:r>
            </a:p>
          </p:txBody>
        </p:sp>
      </p:grpSp>
      <p:sp>
        <p:nvSpPr>
          <p:cNvPr id="134" name="Ligne"/>
          <p:cNvSpPr/>
          <p:nvPr/>
        </p:nvSpPr>
        <p:spPr>
          <a:xfrm flipV="1">
            <a:off x="619886" y="2052515"/>
            <a:ext cx="1" cy="3275148"/>
          </a:xfrm>
          <a:prstGeom prst="line">
            <a:avLst/>
          </a:prstGeom>
          <a:ln w="25400">
            <a:solidFill>
              <a:srgbClr val="000000"/>
            </a:solidFill>
            <a:headEnd type="triangle"/>
            <a:tailEnd type="triangle"/>
          </a:ln>
          <a:effectLst>
            <a:outerShdw sx="100000" sy="100000" kx="0" ky="0" algn="b" rotWithShape="0" blurRad="38100" dist="20000" dir="5400000">
              <a:srgbClr val="000000">
                <a:alpha val="38000"/>
              </a:srgbClr>
            </a:outerShdw>
          </a:effectLst>
        </p:spPr>
        <p:txBody>
          <a:bodyPr lIns="45719" rIns="45719"/>
          <a:lstStyle/>
          <a:p>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7" name="Objectifs et finalités du programme"/>
          <p:cNvSpPr txBox="1"/>
          <p:nvPr>
            <p:ph type="title" idx="4294967295"/>
          </p:nvPr>
        </p:nvSpPr>
        <p:spPr>
          <a:prstGeom prst="rect">
            <a:avLst/>
          </a:prstGeom>
        </p:spPr>
        <p:txBody>
          <a:bodyPr/>
          <a:lstStyle/>
          <a:p>
            <a:pPr/>
            <a:r>
              <a:t>Objectifs et finalités du programme </a:t>
            </a:r>
          </a:p>
        </p:txBody>
      </p:sp>
      <p:sp>
        <p:nvSpPr>
          <p:cNvPr id="138" name="étude de la langue"/>
          <p:cNvSpPr/>
          <p:nvPr/>
        </p:nvSpPr>
        <p:spPr>
          <a:xfrm>
            <a:off x="3467758" y="2951306"/>
            <a:ext cx="1835083" cy="955388"/>
          </a:xfrm>
          <a:prstGeom prst="roundRect">
            <a:avLst>
              <a:gd name="adj" fmla="val 24010"/>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lstStyle>
          <a:p>
            <a:pPr/>
            <a:r>
              <a:t>étude de la langue </a:t>
            </a:r>
          </a:p>
        </p:txBody>
      </p:sp>
      <p:sp>
        <p:nvSpPr>
          <p:cNvPr id="139" name="1.maîtriser l’échange oral"/>
          <p:cNvSpPr/>
          <p:nvPr/>
        </p:nvSpPr>
        <p:spPr>
          <a:xfrm>
            <a:off x="1012960" y="1499380"/>
            <a:ext cx="1705474" cy="806451"/>
          </a:xfrm>
          <a:prstGeom prst="roundRect">
            <a:avLst>
              <a:gd name="adj" fmla="val 26435"/>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lstStyle>
          <a:p>
            <a:pPr/>
            <a:r>
              <a:t>1.maîtriser l’échange oral</a:t>
            </a:r>
          </a:p>
        </p:txBody>
      </p:sp>
      <p:sp>
        <p:nvSpPr>
          <p:cNvPr id="140" name="2.maîtriser l’échange écrit"/>
          <p:cNvSpPr/>
          <p:nvPr/>
        </p:nvSpPr>
        <p:spPr>
          <a:xfrm>
            <a:off x="6124406" y="1499380"/>
            <a:ext cx="1705474" cy="806451"/>
          </a:xfrm>
          <a:prstGeom prst="roundRect">
            <a:avLst>
              <a:gd name="adj" fmla="val 26435"/>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lstStyle>
          <a:p>
            <a:pPr/>
            <a:r>
              <a:t>2.maîtriser l’échange écrit</a:t>
            </a:r>
          </a:p>
        </p:txBody>
      </p:sp>
      <p:sp>
        <p:nvSpPr>
          <p:cNvPr id="141" name="3. devenir un lecteur compétent et critique*"/>
          <p:cNvSpPr/>
          <p:nvPr/>
        </p:nvSpPr>
        <p:spPr>
          <a:xfrm>
            <a:off x="3021226" y="4908391"/>
            <a:ext cx="2868459" cy="806451"/>
          </a:xfrm>
          <a:prstGeom prst="roundRect">
            <a:avLst>
              <a:gd name="adj" fmla="val 30077"/>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lstStyle>
          <a:p>
            <a:pPr/>
            <a:r>
              <a:t>3. devenir un lecteur compétent et critique*</a:t>
            </a:r>
          </a:p>
        </p:txBody>
      </p:sp>
      <p:sp>
        <p:nvSpPr>
          <p:cNvPr id="142" name="* en bac pro"/>
          <p:cNvSpPr txBox="1"/>
          <p:nvPr/>
        </p:nvSpPr>
        <p:spPr>
          <a:xfrm>
            <a:off x="6270805" y="5294533"/>
            <a:ext cx="1412675"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 en bac pro </a:t>
            </a:r>
          </a:p>
        </p:txBody>
      </p:sp>
      <p:sp>
        <p:nvSpPr>
          <p:cNvPr id="143" name="Ligne"/>
          <p:cNvSpPr/>
          <p:nvPr/>
        </p:nvSpPr>
        <p:spPr>
          <a:xfrm flipV="1">
            <a:off x="5363579" y="2392335"/>
            <a:ext cx="1405448" cy="970344"/>
          </a:xfrm>
          <a:prstGeom prst="line">
            <a:avLst/>
          </a:prstGeom>
          <a:ln w="25400">
            <a:solidFill>
              <a:schemeClr val="accent1"/>
            </a:solidFill>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4" name="Ligne"/>
          <p:cNvSpPr/>
          <p:nvPr/>
        </p:nvSpPr>
        <p:spPr>
          <a:xfrm>
            <a:off x="4349772" y="4007429"/>
            <a:ext cx="1" cy="800228"/>
          </a:xfrm>
          <a:prstGeom prst="line">
            <a:avLst/>
          </a:prstGeom>
          <a:ln w="25400">
            <a:solidFill>
              <a:schemeClr val="accent1"/>
            </a:solidFill>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5" name="Ligne"/>
          <p:cNvSpPr/>
          <p:nvPr/>
        </p:nvSpPr>
        <p:spPr>
          <a:xfrm flipH="1" flipV="1">
            <a:off x="1943864" y="2392300"/>
            <a:ext cx="1405510" cy="970379"/>
          </a:xfrm>
          <a:prstGeom prst="line">
            <a:avLst/>
          </a:prstGeom>
          <a:ln w="25400">
            <a:solidFill>
              <a:schemeClr val="accent1"/>
            </a:solidFill>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6" name="Ligne"/>
          <p:cNvSpPr/>
          <p:nvPr/>
        </p:nvSpPr>
        <p:spPr>
          <a:xfrm>
            <a:off x="2866275" y="1481260"/>
            <a:ext cx="3123712" cy="375007"/>
          </a:xfrm>
          <a:custGeom>
            <a:avLst/>
            <a:gdLst/>
            <a:ahLst/>
            <a:cxnLst>
              <a:cxn ang="0">
                <a:pos x="wd2" y="hd2"/>
              </a:cxn>
              <a:cxn ang="5400000">
                <a:pos x="wd2" y="hd2"/>
              </a:cxn>
              <a:cxn ang="10800000">
                <a:pos x="wd2" y="hd2"/>
              </a:cxn>
              <a:cxn ang="16200000">
                <a:pos x="wd2" y="hd2"/>
              </a:cxn>
            </a:cxnLst>
            <a:rect l="0" t="0" r="r" b="b"/>
            <a:pathLst>
              <a:path w="21600" h="21424" fill="norm" stroke="1" extrusionOk="0">
                <a:moveTo>
                  <a:pt x="0" y="21424"/>
                </a:moveTo>
                <a:cubicBezTo>
                  <a:pt x="3391" y="7169"/>
                  <a:pt x="7147" y="-176"/>
                  <a:pt x="10952" y="3"/>
                </a:cubicBezTo>
                <a:cubicBezTo>
                  <a:pt x="14653" y="178"/>
                  <a:pt x="18299" y="7471"/>
                  <a:pt x="21600" y="21305"/>
                </a:cubicBezTo>
              </a:path>
            </a:pathLst>
          </a:custGeom>
          <a:ln w="25400">
            <a:solidFill>
              <a:schemeClr val="accent1"/>
            </a:solidFill>
            <a:headEnd type="triangle"/>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7" name="Ligne"/>
          <p:cNvSpPr/>
          <p:nvPr/>
        </p:nvSpPr>
        <p:spPr>
          <a:xfrm>
            <a:off x="5990260" y="2556050"/>
            <a:ext cx="1070032" cy="2819108"/>
          </a:xfrm>
          <a:custGeom>
            <a:avLst/>
            <a:gdLst/>
            <a:ahLst/>
            <a:cxnLst>
              <a:cxn ang="0">
                <a:pos x="wd2" y="hd2"/>
              </a:cxn>
              <a:cxn ang="5400000">
                <a:pos x="wd2" y="hd2"/>
              </a:cxn>
              <a:cxn ang="10800000">
                <a:pos x="wd2" y="hd2"/>
              </a:cxn>
              <a:cxn ang="16200000">
                <a:pos x="wd2" y="hd2"/>
              </a:cxn>
            </a:cxnLst>
            <a:rect l="0" t="0" r="r" b="b"/>
            <a:pathLst>
              <a:path w="20377" h="21600" fill="norm" stroke="1" extrusionOk="0">
                <a:moveTo>
                  <a:pt x="19166" y="0"/>
                </a:moveTo>
                <a:cubicBezTo>
                  <a:pt x="21600" y="4018"/>
                  <a:pt x="20018" y="9641"/>
                  <a:pt x="17478" y="12118"/>
                </a:cubicBezTo>
                <a:cubicBezTo>
                  <a:pt x="13671" y="15832"/>
                  <a:pt x="7974" y="19183"/>
                  <a:pt x="0" y="21600"/>
                </a:cubicBezTo>
              </a:path>
            </a:pathLst>
          </a:custGeom>
          <a:ln w="25400">
            <a:solidFill>
              <a:schemeClr val="accent1"/>
            </a:solidFill>
            <a:headEnd type="triangle"/>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8" name="Ligne"/>
          <p:cNvSpPr/>
          <p:nvPr/>
        </p:nvSpPr>
        <p:spPr>
          <a:xfrm>
            <a:off x="1679201" y="2467404"/>
            <a:ext cx="1236540" cy="2856816"/>
          </a:xfrm>
          <a:custGeom>
            <a:avLst/>
            <a:gdLst/>
            <a:ahLst/>
            <a:cxnLst>
              <a:cxn ang="0">
                <a:pos x="wd2" y="hd2"/>
              </a:cxn>
              <a:cxn ang="5400000">
                <a:pos x="wd2" y="hd2"/>
              </a:cxn>
              <a:cxn ang="10800000">
                <a:pos x="wd2" y="hd2"/>
              </a:cxn>
              <a:cxn ang="16200000">
                <a:pos x="wd2" y="hd2"/>
              </a:cxn>
            </a:cxnLst>
            <a:rect l="0" t="0" r="r" b="b"/>
            <a:pathLst>
              <a:path w="20657" h="21600" fill="norm" stroke="1" extrusionOk="0">
                <a:moveTo>
                  <a:pt x="2067" y="0"/>
                </a:moveTo>
                <a:cubicBezTo>
                  <a:pt x="-943" y="4073"/>
                  <a:pt x="-659" y="8498"/>
                  <a:pt x="2870" y="12485"/>
                </a:cubicBezTo>
                <a:cubicBezTo>
                  <a:pt x="6299" y="16361"/>
                  <a:pt x="12583" y="19581"/>
                  <a:pt x="20657" y="21600"/>
                </a:cubicBezTo>
              </a:path>
            </a:pathLst>
          </a:custGeom>
          <a:ln w="25400">
            <a:solidFill>
              <a:schemeClr val="accent1"/>
            </a:solidFill>
            <a:headEnd type="triangle"/>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149" name="4. confronter des connaissances et des expériences"/>
          <p:cNvSpPr/>
          <p:nvPr/>
        </p:nvSpPr>
        <p:spPr>
          <a:xfrm>
            <a:off x="3168087" y="1791709"/>
            <a:ext cx="2506665" cy="955388"/>
          </a:xfrm>
          <a:prstGeom prst="roundRect">
            <a:avLst>
              <a:gd name="adj" fmla="val 24010"/>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lstStyle>
          <a:p>
            <a:pPr/>
            <a:r>
              <a:t>4. confronter des connaissances et des expériences </a:t>
            </a:r>
          </a:p>
        </p:txBody>
      </p:sp>
      <p:sp>
        <p:nvSpPr>
          <p:cNvPr id="150" name="finalités linguistiques…"/>
          <p:cNvSpPr txBox="1"/>
          <p:nvPr/>
        </p:nvSpPr>
        <p:spPr>
          <a:xfrm>
            <a:off x="2532701" y="5848667"/>
            <a:ext cx="4491678" cy="815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pPr>
            <a:r>
              <a:t>finalités linguistiques</a:t>
            </a:r>
          </a:p>
          <a:p>
            <a:pPr>
              <a:defRPr sz="1600"/>
            </a:pPr>
            <a:r>
              <a:t>finalités intellectuelles et culturelles </a:t>
            </a:r>
          </a:p>
          <a:p>
            <a:pPr>
              <a:defRPr sz="1600"/>
            </a:pPr>
            <a:r>
              <a:t>finalités professionnalisantes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Numéro de diapositive"/>
          <p:cNvSpPr txBox="1"/>
          <p:nvPr>
            <p:ph type="sldNum" sz="quarter" idx="2"/>
          </p:nvPr>
        </p:nvSpPr>
        <p:spPr>
          <a:xfrm>
            <a:off x="250825" y="5931646"/>
            <a:ext cx="358413"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3" name="Ecriture et architecture des programmes"/>
          <p:cNvSpPr txBox="1"/>
          <p:nvPr>
            <p:ph type="title" idx="4294967295"/>
          </p:nvPr>
        </p:nvSpPr>
        <p:spPr>
          <a:prstGeom prst="rect">
            <a:avLst/>
          </a:prstGeom>
        </p:spPr>
        <p:txBody>
          <a:bodyPr/>
          <a:lstStyle/>
          <a:p>
            <a:pPr/>
            <a:r>
              <a:t>Ecriture et architecture des programmes </a:t>
            </a:r>
          </a:p>
        </p:txBody>
      </p:sp>
      <p:grpSp>
        <p:nvGrpSpPr>
          <p:cNvPr id="170" name="Groupe"/>
          <p:cNvGrpSpPr/>
          <p:nvPr/>
        </p:nvGrpSpPr>
        <p:grpSpPr>
          <a:xfrm>
            <a:off x="205076" y="1284625"/>
            <a:ext cx="8733848" cy="5250951"/>
            <a:chOff x="0" y="0"/>
            <a:chExt cx="8733847" cy="5250949"/>
          </a:xfrm>
        </p:grpSpPr>
        <p:sp>
          <p:nvSpPr>
            <p:cNvPr id="154" name="Préambule…"/>
            <p:cNvSpPr/>
            <p:nvPr/>
          </p:nvSpPr>
          <p:spPr>
            <a:xfrm>
              <a:off x="56868" y="0"/>
              <a:ext cx="8623813" cy="80645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ctr">
                <a:defRPr sz="1600"/>
              </a:pPr>
              <a:r>
                <a:t>Préambule</a:t>
              </a:r>
            </a:p>
            <a:p>
              <a:pPr algn="ctr">
                <a:defRPr sz="1600"/>
              </a:pPr>
              <a:r>
                <a:t>démarches</a:t>
              </a:r>
            </a:p>
            <a:p>
              <a:pPr algn="ctr">
                <a:defRPr sz="1600"/>
              </a:pPr>
              <a:r>
                <a:t>pratiques </a:t>
              </a:r>
            </a:p>
            <a:p>
              <a:pPr algn="ctr">
                <a:defRPr sz="1600"/>
              </a:pPr>
              <a:r>
                <a:t> </a:t>
              </a:r>
            </a:p>
          </p:txBody>
        </p:sp>
        <p:grpSp>
          <p:nvGrpSpPr>
            <p:cNvPr id="161" name="Groupe"/>
            <p:cNvGrpSpPr/>
            <p:nvPr/>
          </p:nvGrpSpPr>
          <p:grpSpPr>
            <a:xfrm>
              <a:off x="0" y="1273148"/>
              <a:ext cx="8733848" cy="669261"/>
              <a:chOff x="0" y="0"/>
              <a:chExt cx="8733847" cy="669259"/>
            </a:xfrm>
          </p:grpSpPr>
          <p:sp>
            <p:nvSpPr>
              <p:cNvPr id="155" name="se dire, s’affirmer, s’émanciper"/>
              <p:cNvSpPr/>
              <p:nvPr/>
            </p:nvSpPr>
            <p:spPr>
              <a:xfrm>
                <a:off x="0" y="0"/>
                <a:ext cx="1406362" cy="669260"/>
              </a:xfrm>
              <a:prstGeom prst="roundRect">
                <a:avLst>
                  <a:gd name="adj" fmla="val 28464"/>
                </a:avLst>
              </a:prstGeom>
              <a:gradFill flip="none" rotWithShape="1">
                <a:gsLst>
                  <a:gs pos="32690">
                    <a:schemeClr val="accent3">
                      <a:hueOff val="263624"/>
                      <a:satOff val="55948"/>
                      <a:lumOff val="27907"/>
                    </a:schemeClr>
                  </a:gs>
                  <a:gs pos="52137">
                    <a:srgbClr val="C8C0B7"/>
                  </a:gs>
                  <a:gs pos="63603">
                    <a:srgbClr val="B582CA"/>
                  </a:gs>
                  <a:gs pos="100000">
                    <a:schemeClr val="accent3">
                      <a:hueOff val="321486"/>
                      <a:satOff val="58119"/>
                      <a:lumOff val="40966"/>
                    </a:schemeClr>
                  </a:gs>
                </a:gsLst>
                <a:lin ang="5400000" scaled="0"/>
              </a:gradFill>
              <a:ln w="25400" cap="flat">
                <a:solidFill>
                  <a:schemeClr val="accent3">
                    <a:lumOff val="22941"/>
                  </a:schemeClr>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lvl1pPr>
              </a:lstStyle>
              <a:p>
                <a:pPr/>
                <a:r>
                  <a:t>se dire, s’affirmer, s’émanciper</a:t>
                </a:r>
              </a:p>
            </p:txBody>
          </p:sp>
          <p:sp>
            <p:nvSpPr>
              <p:cNvPr id="156" name="Dire et se faire entendre : la parole, le théâtre, l’éloquence"/>
              <p:cNvSpPr/>
              <p:nvPr/>
            </p:nvSpPr>
            <p:spPr>
              <a:xfrm>
                <a:off x="7327485" y="0"/>
                <a:ext cx="1406363" cy="669260"/>
              </a:xfrm>
              <a:prstGeom prst="roundRect">
                <a:avLst>
                  <a:gd name="adj" fmla="val 28464"/>
                </a:avLst>
              </a:prstGeom>
              <a:gradFill flip="none" rotWithShape="1">
                <a:gsLst>
                  <a:gs pos="0">
                    <a:schemeClr val="accent4">
                      <a:hueOff val="-206663"/>
                      <a:satOff val="29896"/>
                      <a:lumOff val="29240"/>
                    </a:schemeClr>
                  </a:gs>
                  <a:gs pos="35000">
                    <a:srgbClr val="D8C9EE"/>
                  </a:gs>
                  <a:gs pos="100000">
                    <a:schemeClr val="accent4">
                      <a:hueOff val="-242556"/>
                      <a:satOff val="32941"/>
                      <a:lumOff val="43328"/>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900"/>
                </a:lvl1pPr>
              </a:lstStyle>
              <a:p>
                <a:pPr/>
                <a:r>
                  <a:t>Dire et se faire entendre : la parole, le théâtre, l’éloquence </a:t>
                </a:r>
              </a:p>
            </p:txBody>
          </p:sp>
          <p:sp>
            <p:nvSpPr>
              <p:cNvPr id="157" name="s’informer, informer, communiquer"/>
              <p:cNvSpPr/>
              <p:nvPr/>
            </p:nvSpPr>
            <p:spPr>
              <a:xfrm>
                <a:off x="1465497" y="0"/>
                <a:ext cx="1406363" cy="669260"/>
              </a:xfrm>
              <a:prstGeom prst="roundRect">
                <a:avLst>
                  <a:gd name="adj" fmla="val 28464"/>
                </a:avLst>
              </a:prstGeom>
              <a:gradFill flip="none" rotWithShape="1">
                <a:gsLst>
                  <a:gs pos="32690">
                    <a:schemeClr val="accent3">
                      <a:hueOff val="263624"/>
                      <a:satOff val="55948"/>
                      <a:lumOff val="27907"/>
                    </a:schemeClr>
                  </a:gs>
                  <a:gs pos="52137">
                    <a:srgbClr val="C8C0B7"/>
                  </a:gs>
                  <a:gs pos="63603">
                    <a:srgbClr val="B582CA"/>
                  </a:gs>
                  <a:gs pos="100000">
                    <a:schemeClr val="accent3">
                      <a:hueOff val="321486"/>
                      <a:satOff val="58119"/>
                      <a:lumOff val="40966"/>
                    </a:schemeClr>
                  </a:gs>
                </a:gsLst>
                <a:lin ang="54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lvl1pPr>
              </a:lstStyle>
              <a:p>
                <a:pPr/>
                <a:r>
                  <a:t>s’informer, informer, communiquer</a:t>
                </a:r>
              </a:p>
            </p:txBody>
          </p:sp>
          <p:sp>
            <p:nvSpPr>
              <p:cNvPr id="158" name="rêver, imaginer, créer"/>
              <p:cNvSpPr/>
              <p:nvPr/>
            </p:nvSpPr>
            <p:spPr>
              <a:xfrm>
                <a:off x="2930994" y="0"/>
                <a:ext cx="1406363" cy="669260"/>
              </a:xfrm>
              <a:prstGeom prst="roundRect">
                <a:avLst>
                  <a:gd name="adj" fmla="val 28464"/>
                </a:avLst>
              </a:prstGeom>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lvl1pPr>
              </a:lstStyle>
              <a:p>
                <a:pPr/>
                <a:r>
                  <a:t>rêver, imaginer, créer</a:t>
                </a:r>
              </a:p>
            </p:txBody>
          </p:sp>
          <p:sp>
            <p:nvSpPr>
              <p:cNvPr id="159" name="devenir soi : écritures autobiographiques"/>
              <p:cNvSpPr/>
              <p:nvPr/>
            </p:nvSpPr>
            <p:spPr>
              <a:xfrm>
                <a:off x="4396491" y="0"/>
                <a:ext cx="1406363" cy="669260"/>
              </a:xfrm>
              <a:prstGeom prst="roundRect">
                <a:avLst>
                  <a:gd name="adj" fmla="val 28464"/>
                </a:avLst>
              </a:prstGeom>
              <a:gradFill flip="none" rotWithShape="1">
                <a:gsLst>
                  <a:gs pos="32690">
                    <a:schemeClr val="accent3">
                      <a:hueOff val="263624"/>
                      <a:satOff val="55948"/>
                      <a:lumOff val="27907"/>
                    </a:schemeClr>
                  </a:gs>
                  <a:gs pos="52137">
                    <a:srgbClr val="C8C0B7"/>
                  </a:gs>
                  <a:gs pos="63603">
                    <a:srgbClr val="B582CA"/>
                  </a:gs>
                  <a:gs pos="100000">
                    <a:schemeClr val="accent3">
                      <a:hueOff val="321486"/>
                      <a:satOff val="58119"/>
                      <a:lumOff val="40966"/>
                    </a:schemeClr>
                  </a:gs>
                </a:gsLst>
                <a:lin ang="54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100"/>
                </a:lvl1pPr>
              </a:lstStyle>
              <a:p>
                <a:pPr/>
                <a:r>
                  <a:t>devenir soi : écritures autobiographiques</a:t>
                </a:r>
              </a:p>
            </p:txBody>
          </p:sp>
          <p:sp>
            <p:nvSpPr>
              <p:cNvPr id="160" name="S’informer, informer : les circuits de l’information"/>
              <p:cNvSpPr/>
              <p:nvPr/>
            </p:nvSpPr>
            <p:spPr>
              <a:xfrm>
                <a:off x="5861988" y="0"/>
                <a:ext cx="1406363" cy="669260"/>
              </a:xfrm>
              <a:prstGeom prst="roundRect">
                <a:avLst>
                  <a:gd name="adj" fmla="val 28464"/>
                </a:avLst>
              </a:prstGeom>
              <a:gradFill flip="none" rotWithShape="1">
                <a:gsLst>
                  <a:gs pos="32690">
                    <a:schemeClr val="accent3">
                      <a:hueOff val="263624"/>
                      <a:satOff val="55948"/>
                      <a:lumOff val="27907"/>
                    </a:schemeClr>
                  </a:gs>
                  <a:gs pos="52137">
                    <a:srgbClr val="C8C0B7"/>
                  </a:gs>
                  <a:gs pos="63603">
                    <a:srgbClr val="B582CA"/>
                  </a:gs>
                  <a:gs pos="100000">
                    <a:schemeClr val="accent3">
                      <a:hueOff val="321486"/>
                      <a:satOff val="58119"/>
                      <a:lumOff val="40966"/>
                    </a:schemeClr>
                  </a:gs>
                </a:gsLst>
                <a:lin ang="54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000"/>
                </a:pPr>
                <a:r>
                  <a:t>S’informer, informer : les circuits de l’information</a:t>
                </a:r>
                <a:br/>
              </a:p>
            </p:txBody>
          </p:sp>
        </p:grpSp>
        <p:sp>
          <p:nvSpPr>
            <p:cNvPr id="162" name="OBJETS D’ETUDE DE CAP"/>
            <p:cNvSpPr/>
            <p:nvPr/>
          </p:nvSpPr>
          <p:spPr>
            <a:xfrm>
              <a:off x="31810" y="888435"/>
              <a:ext cx="4268799" cy="325262"/>
            </a:xfrm>
            <a:prstGeom prst="rect">
              <a:avLst/>
            </a:prstGeom>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200"/>
              </a:lvl1pPr>
            </a:lstStyle>
            <a:p>
              <a:pPr/>
              <a:r>
                <a:t>OBJETS D’ETUDE DE CAP</a:t>
              </a:r>
            </a:p>
          </p:txBody>
        </p:sp>
        <p:sp>
          <p:nvSpPr>
            <p:cNvPr id="163" name="OBJET D’ETUDE DE BAC PRO"/>
            <p:cNvSpPr/>
            <p:nvPr/>
          </p:nvSpPr>
          <p:spPr>
            <a:xfrm>
              <a:off x="4406120" y="888435"/>
              <a:ext cx="4268799" cy="325262"/>
            </a:xfrm>
            <a:prstGeom prst="rect">
              <a:avLst/>
            </a:prstGeom>
            <a:gradFill flip="none" rotWithShape="1">
              <a:gsLst>
                <a:gs pos="0">
                  <a:schemeClr val="accent4">
                    <a:hueOff val="-206663"/>
                    <a:satOff val="29896"/>
                    <a:lumOff val="29240"/>
                  </a:schemeClr>
                </a:gs>
                <a:gs pos="35000">
                  <a:srgbClr val="D8C9EE"/>
                </a:gs>
                <a:gs pos="100000">
                  <a:schemeClr val="accent4">
                    <a:hueOff val="-242556"/>
                    <a:satOff val="32941"/>
                    <a:lumOff val="43328"/>
                  </a:schemeClr>
                </a:gs>
              </a:gsLst>
              <a:lin ang="16200000" scaled="0"/>
            </a:grad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lvl1pPr>
            </a:lstStyle>
            <a:p>
              <a:pPr/>
              <a:r>
                <a:t>OBJET D’ETUDE DE BAC PRO</a:t>
              </a:r>
            </a:p>
          </p:txBody>
        </p:sp>
        <p:sp>
          <p:nvSpPr>
            <p:cNvPr id="164" name="FINALITES ET ENJEUX/PROBLEMATIQUES 2009"/>
            <p:cNvSpPr/>
            <p:nvPr/>
          </p:nvSpPr>
          <p:spPr>
            <a:xfrm>
              <a:off x="55017" y="2001861"/>
              <a:ext cx="8623813" cy="634182"/>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defRPr sz="1200"/>
              </a:pPr>
              <a:r>
                <a:t>FINALITES ET ENJEUX</a:t>
              </a:r>
              <a:r>
                <a:rPr>
                  <a:solidFill>
                    <a:srgbClr val="FF2600"/>
                  </a:solidFill>
                </a:rPr>
                <a:t>/PROBLEMATIQUES 2009</a:t>
              </a:r>
            </a:p>
          </p:txBody>
        </p:sp>
        <p:sp>
          <p:nvSpPr>
            <p:cNvPr id="165" name="REFERENCES - genres littéraires, types de textes et de discours/champs littéraires 2009…"/>
            <p:cNvSpPr/>
            <p:nvPr/>
          </p:nvSpPr>
          <p:spPr>
            <a:xfrm>
              <a:off x="55017" y="2708195"/>
              <a:ext cx="8623813" cy="634182"/>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defRPr sz="1200"/>
              </a:pPr>
              <a:r>
                <a:t>REFERENCES - genres littéraires, types de textes et de discours/</a:t>
              </a:r>
              <a:r>
                <a:rPr>
                  <a:solidFill>
                    <a:srgbClr val="FF2600"/>
                  </a:solidFill>
                </a:rPr>
                <a:t>champs littéraires 2009</a:t>
              </a:r>
            </a:p>
            <a:p>
              <a:pPr>
                <a:defRPr sz="1200"/>
              </a:pPr>
              <a:r>
                <a:t>CORPUS - oeuvre intégrale et/ou groupements de textes ou de documents de natures variées</a:t>
              </a:r>
            </a:p>
            <a:p>
              <a:pPr>
                <a:defRPr sz="1200"/>
              </a:pPr>
              <a:r>
                <a:t>SUPPORTS</a:t>
              </a:r>
            </a:p>
          </p:txBody>
        </p:sp>
        <p:sp>
          <p:nvSpPr>
            <p:cNvPr id="166" name="MISE EN OEUVRE"/>
            <p:cNvSpPr/>
            <p:nvPr/>
          </p:nvSpPr>
          <p:spPr>
            <a:xfrm>
              <a:off x="55017" y="3424207"/>
              <a:ext cx="8623813" cy="634182"/>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200"/>
              </a:lvl1pPr>
            </a:lstStyle>
            <a:p>
              <a:pPr/>
              <a:r>
                <a:t>MISE EN OEUVRE</a:t>
              </a:r>
            </a:p>
          </p:txBody>
        </p:sp>
        <p:sp>
          <p:nvSpPr>
            <p:cNvPr id="167" name="PROGRESSION ET INTERDISCIPLINARITE…"/>
            <p:cNvSpPr/>
            <p:nvPr/>
          </p:nvSpPr>
          <p:spPr>
            <a:xfrm>
              <a:off x="55017" y="4112081"/>
              <a:ext cx="8623813" cy="634183"/>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defRPr sz="1200"/>
              </a:pPr>
              <a:r>
                <a:t>PROGRESSION ET INTERDISCIPLINARITE</a:t>
              </a:r>
            </a:p>
            <a:p>
              <a:pPr marL="120315" indent="-120315">
                <a:buSzPct val="100000"/>
                <a:buChar char="-"/>
                <a:defRPr sz="1200"/>
              </a:pPr>
              <a:r>
                <a:t>liens transversaux (EMI, EMC) et interdisciplinaires (HG)        - articulation avec le cycle 4</a:t>
              </a:r>
            </a:p>
            <a:p>
              <a:pPr marL="120315" indent="-120315">
                <a:buSzPct val="100000"/>
                <a:buChar char="-"/>
                <a:defRPr sz="1200"/>
              </a:pPr>
              <a:r>
                <a:t>perspective pour la co-intervention </a:t>
              </a:r>
            </a:p>
          </p:txBody>
        </p:sp>
        <p:sp>
          <p:nvSpPr>
            <p:cNvPr id="168" name="PERSPECTIVE POUR LA CO-INTERVENTION : lire, dire, écrire le métier"/>
            <p:cNvSpPr/>
            <p:nvPr/>
          </p:nvSpPr>
          <p:spPr>
            <a:xfrm>
              <a:off x="68592" y="4799955"/>
              <a:ext cx="8610238" cy="450995"/>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defRPr sz="1200"/>
              </a:lvl1pPr>
            </a:lstStyle>
            <a:p>
              <a:pPr/>
              <a:r>
                <a:t>PERSPECTIVE POUR LA CO-INTERVENTION : lire, dire, écrire le métier</a:t>
              </a:r>
            </a:p>
          </p:txBody>
        </p:sp>
        <p:sp>
          <p:nvSpPr>
            <p:cNvPr id="169" name="/ tableaux des capacités, connaissances et attitudes 2009"/>
            <p:cNvSpPr/>
            <p:nvPr/>
          </p:nvSpPr>
          <p:spPr>
            <a:xfrm>
              <a:off x="6818953" y="2952773"/>
              <a:ext cx="1742404" cy="842578"/>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200">
                  <a:solidFill>
                    <a:srgbClr val="FF2600"/>
                  </a:solidFill>
                </a:defRPr>
              </a:lvl1pPr>
            </a:lstStyle>
            <a:p>
              <a:pPr/>
              <a:r>
                <a:t>/ tableaux des capacités, connaissances et attitudes 2009</a:t>
              </a:r>
            </a:p>
          </p:txBody>
        </p:sp>
      </p:gr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Numéro de diapositive"/>
          <p:cNvSpPr txBox="1"/>
          <p:nvPr>
            <p:ph type="sldNum" sz="quarter" idx="2"/>
          </p:nvPr>
        </p:nvSpPr>
        <p:spPr>
          <a:xfrm>
            <a:off x="259600" y="5993074"/>
            <a:ext cx="358414"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3" name="Priorité 1 : étude raisonnée et réitérée de la langue pour mieux dire, lire, écrire"/>
          <p:cNvSpPr txBox="1"/>
          <p:nvPr>
            <p:ph type="title" idx="4294967295"/>
          </p:nvPr>
        </p:nvSpPr>
        <p:spPr>
          <a:prstGeom prst="rect">
            <a:avLst/>
          </a:prstGeom>
        </p:spPr>
        <p:txBody>
          <a:bodyPr/>
          <a:lstStyle>
            <a:lvl1pPr>
              <a:defRPr sz="2400"/>
            </a:lvl1pPr>
          </a:lstStyle>
          <a:p>
            <a:pPr/>
            <a:r>
              <a:t>Priorité 1 : étude raisonnée et réitérée de la langue pour mieux dire, lire, écrire</a:t>
            </a:r>
          </a:p>
        </p:txBody>
      </p:sp>
      <p:grpSp>
        <p:nvGrpSpPr>
          <p:cNvPr id="192" name="Groupe"/>
          <p:cNvGrpSpPr/>
          <p:nvPr/>
        </p:nvGrpSpPr>
        <p:grpSpPr>
          <a:xfrm>
            <a:off x="10784" y="1513767"/>
            <a:ext cx="8964650" cy="5240881"/>
            <a:chOff x="0" y="0"/>
            <a:chExt cx="8964648" cy="5240879"/>
          </a:xfrm>
        </p:grpSpPr>
        <p:grpSp>
          <p:nvGrpSpPr>
            <p:cNvPr id="187" name="Groupe"/>
            <p:cNvGrpSpPr/>
            <p:nvPr/>
          </p:nvGrpSpPr>
          <p:grpSpPr>
            <a:xfrm>
              <a:off x="837263" y="-1"/>
              <a:ext cx="7635031" cy="5240881"/>
              <a:chOff x="0" y="0"/>
              <a:chExt cx="7635029" cy="5240879"/>
            </a:xfrm>
          </p:grpSpPr>
          <p:sp>
            <p:nvSpPr>
              <p:cNvPr id="174" name="contextualisation"/>
              <p:cNvSpPr/>
              <p:nvPr/>
            </p:nvSpPr>
            <p:spPr>
              <a:xfrm>
                <a:off x="0" y="832684"/>
                <a:ext cx="2137466" cy="454297"/>
              </a:xfrm>
              <a:prstGeom prst="roundRect">
                <a:avLst>
                  <a:gd name="adj" fmla="val 41829"/>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r>
                  <a:t>contextualisation</a:t>
                </a:r>
              </a:p>
            </p:txBody>
          </p:sp>
          <p:sp>
            <p:nvSpPr>
              <p:cNvPr id="175" name="décontextualisation"/>
              <p:cNvSpPr/>
              <p:nvPr/>
            </p:nvSpPr>
            <p:spPr>
              <a:xfrm>
                <a:off x="5263781" y="832684"/>
                <a:ext cx="2371249" cy="454297"/>
              </a:xfrm>
              <a:prstGeom prst="roundRect">
                <a:avLst>
                  <a:gd name="adj" fmla="val 41829"/>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r>
                  <a:t>décontextualisation</a:t>
                </a:r>
              </a:p>
            </p:txBody>
          </p:sp>
          <p:sp>
            <p:nvSpPr>
              <p:cNvPr id="176" name="recontextualisation"/>
              <p:cNvSpPr/>
              <p:nvPr/>
            </p:nvSpPr>
            <p:spPr>
              <a:xfrm>
                <a:off x="2758151" y="3355377"/>
                <a:ext cx="2371249" cy="454297"/>
              </a:xfrm>
              <a:prstGeom prst="roundRect">
                <a:avLst>
                  <a:gd name="adj" fmla="val 41829"/>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r>
                  <a:t>recontextualisation </a:t>
                </a:r>
              </a:p>
            </p:txBody>
          </p:sp>
          <p:sp>
            <p:nvSpPr>
              <p:cNvPr id="177" name="observation des travaux écrits et oraux des élèves"/>
              <p:cNvSpPr txBox="1"/>
              <p:nvPr/>
            </p:nvSpPr>
            <p:spPr>
              <a:xfrm>
                <a:off x="117435" y="0"/>
                <a:ext cx="1764034" cy="6629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sz="1300"/>
                </a:lvl1pPr>
              </a:lstStyle>
              <a:p>
                <a:pPr/>
                <a:r>
                  <a:t>observation des travaux écrits et oraux des élèves</a:t>
                </a:r>
              </a:p>
            </p:txBody>
          </p:sp>
          <p:sp>
            <p:nvSpPr>
              <p:cNvPr id="178" name="repérage des erreurs et des zones de difficultés…"/>
              <p:cNvSpPr txBox="1"/>
              <p:nvPr/>
            </p:nvSpPr>
            <p:spPr>
              <a:xfrm>
                <a:off x="166104" y="1426773"/>
                <a:ext cx="1666696" cy="1615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1300"/>
                </a:pPr>
                <a:r>
                  <a:t>repérage des </a:t>
                </a:r>
                <a:r>
                  <a:rPr>
                    <a:solidFill>
                      <a:srgbClr val="FF2600"/>
                    </a:solidFill>
                  </a:rPr>
                  <a:t>erreurs</a:t>
                </a:r>
                <a:r>
                  <a:t> et des zones de difficultés</a:t>
                </a:r>
              </a:p>
              <a:p>
                <a:pPr algn="ctr">
                  <a:defRPr sz="1300"/>
                </a:pPr>
                <a:r>
                  <a:t>orthographe lexicale et grammaticale</a:t>
                </a:r>
              </a:p>
              <a:p>
                <a:pPr algn="ctr">
                  <a:defRPr sz="1300"/>
                </a:pPr>
                <a:r>
                  <a:t>syntaxe</a:t>
                </a:r>
              </a:p>
              <a:p>
                <a:pPr algn="ctr">
                  <a:defRPr sz="1300"/>
                </a:pPr>
                <a:r>
                  <a:t>lexique</a:t>
                </a:r>
              </a:p>
              <a:p>
                <a:pPr algn="ctr">
                  <a:defRPr sz="1300"/>
                </a:pPr>
                <a:r>
                  <a:t> </a:t>
                </a:r>
              </a:p>
            </p:txBody>
          </p:sp>
          <p:sp>
            <p:nvSpPr>
              <p:cNvPr id="179" name="Ligne"/>
              <p:cNvSpPr/>
              <p:nvPr/>
            </p:nvSpPr>
            <p:spPr>
              <a:xfrm>
                <a:off x="1991386" y="33462"/>
                <a:ext cx="3536809" cy="512392"/>
              </a:xfrm>
              <a:custGeom>
                <a:avLst/>
                <a:gdLst/>
                <a:ahLst/>
                <a:cxnLst>
                  <a:cxn ang="0">
                    <a:pos x="wd2" y="hd2"/>
                  </a:cxn>
                  <a:cxn ang="5400000">
                    <a:pos x="wd2" y="hd2"/>
                  </a:cxn>
                  <a:cxn ang="10800000">
                    <a:pos x="wd2" y="hd2"/>
                  </a:cxn>
                  <a:cxn ang="16200000">
                    <a:pos x="wd2" y="hd2"/>
                  </a:cxn>
                </a:cxnLst>
                <a:rect l="0" t="0" r="r" b="b"/>
                <a:pathLst>
                  <a:path w="21600" h="21316" fill="norm" stroke="1" extrusionOk="0">
                    <a:moveTo>
                      <a:pt x="0" y="20322"/>
                    </a:moveTo>
                    <a:cubicBezTo>
                      <a:pt x="3288" y="6752"/>
                      <a:pt x="7068" y="-284"/>
                      <a:pt x="10913" y="9"/>
                    </a:cubicBezTo>
                    <a:cubicBezTo>
                      <a:pt x="14695" y="296"/>
                      <a:pt x="18392" y="7668"/>
                      <a:pt x="21600" y="21316"/>
                    </a:cubicBezTo>
                  </a:path>
                </a:pathLst>
              </a:cu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180" name="définir la norme…"/>
              <p:cNvSpPr txBox="1"/>
              <p:nvPr/>
            </p:nvSpPr>
            <p:spPr>
              <a:xfrm>
                <a:off x="5286275" y="1393261"/>
                <a:ext cx="2326262" cy="1234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1300"/>
                </a:pPr>
                <a:r>
                  <a:t>définir la norme</a:t>
                </a:r>
              </a:p>
              <a:p>
                <a:pPr algn="ctr">
                  <a:defRPr sz="1300"/>
                </a:pPr>
                <a:r>
                  <a:t>construire des boîtes à outils, des guides d’auto-contrôle</a:t>
                </a:r>
              </a:p>
              <a:p>
                <a:pPr algn="ctr">
                  <a:defRPr sz="1300"/>
                </a:pPr>
                <a:r>
                  <a:t>enrichir le lexique (étymologie, morphologie  et sémantique)</a:t>
                </a:r>
              </a:p>
            </p:txBody>
          </p:sp>
          <p:sp>
            <p:nvSpPr>
              <p:cNvPr id="181" name="Ligne"/>
              <p:cNvSpPr/>
              <p:nvPr/>
            </p:nvSpPr>
            <p:spPr>
              <a:xfrm>
                <a:off x="5285361" y="2584501"/>
                <a:ext cx="1009999" cy="909182"/>
              </a:xfrm>
              <a:custGeom>
                <a:avLst/>
                <a:gdLst/>
                <a:ahLst/>
                <a:cxnLst>
                  <a:cxn ang="0">
                    <a:pos x="wd2" y="hd2"/>
                  </a:cxn>
                  <a:cxn ang="5400000">
                    <a:pos x="wd2" y="hd2"/>
                  </a:cxn>
                  <a:cxn ang="10800000">
                    <a:pos x="wd2" y="hd2"/>
                  </a:cxn>
                  <a:cxn ang="16200000">
                    <a:pos x="wd2" y="hd2"/>
                  </a:cxn>
                </a:cxnLst>
                <a:rect l="0" t="0" r="r" b="b"/>
                <a:pathLst>
                  <a:path w="21600" h="21269" fill="norm" stroke="1" extrusionOk="0">
                    <a:moveTo>
                      <a:pt x="21600" y="0"/>
                    </a:moveTo>
                    <a:cubicBezTo>
                      <a:pt x="19999" y="6620"/>
                      <a:pt x="16975" y="12279"/>
                      <a:pt x="12992" y="16106"/>
                    </a:cubicBezTo>
                    <a:cubicBezTo>
                      <a:pt x="9137" y="19809"/>
                      <a:pt x="4587" y="21600"/>
                      <a:pt x="0" y="21219"/>
                    </a:cubicBezTo>
                  </a:path>
                </a:pathLst>
              </a:cu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182" name="Ligne"/>
              <p:cNvSpPr/>
              <p:nvPr/>
            </p:nvSpPr>
            <p:spPr>
              <a:xfrm>
                <a:off x="1327734" y="2705706"/>
                <a:ext cx="1274049" cy="856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6825" y="21373"/>
                      <a:pt x="12198" y="19075"/>
                      <a:pt x="8289" y="14990"/>
                    </a:cubicBezTo>
                    <a:cubicBezTo>
                      <a:pt x="4665" y="11202"/>
                      <a:pt x="1800" y="6021"/>
                      <a:pt x="0" y="0"/>
                    </a:cubicBezTo>
                  </a:path>
                </a:pathLst>
              </a:cu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183" name="(s’écouter, s’enregistrer) pour reformuler…"/>
              <p:cNvSpPr txBox="1"/>
              <p:nvPr/>
            </p:nvSpPr>
            <p:spPr>
              <a:xfrm>
                <a:off x="1454062" y="3815939"/>
                <a:ext cx="4979428" cy="1424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lgn="ctr">
                  <a:defRPr sz="1300"/>
                </a:pPr>
                <a:r>
                  <a:t>(s’écouter, s’enregistrer) pour reformuler</a:t>
                </a:r>
              </a:p>
              <a:p>
                <a:pPr algn="ctr">
                  <a:defRPr sz="1300"/>
                </a:pPr>
                <a:r>
                  <a:t>réécrire (pratique de l’écriture longue)</a:t>
                </a:r>
              </a:p>
              <a:p>
                <a:pPr algn="ctr">
                  <a:defRPr sz="1300"/>
                </a:pPr>
                <a:r>
                  <a:t>enrichir son lexique</a:t>
                </a:r>
              </a:p>
              <a:p>
                <a:pPr algn="ctr">
                  <a:defRPr sz="1300"/>
                </a:pPr>
                <a:r>
                  <a:t>améliorer son orthographe</a:t>
                </a:r>
              </a:p>
              <a:p>
                <a:pPr algn="ctr">
                  <a:defRPr sz="1300"/>
                </a:pPr>
                <a:r>
                  <a:t>mieux maîtriser le verbe</a:t>
                </a:r>
              </a:p>
              <a:p>
                <a:pPr algn="ctr">
                  <a:defRPr sz="1300"/>
                </a:pPr>
                <a:r>
                  <a:t>mieux dire et écrire en maîtrisant le fonctionnement de la phase</a:t>
                </a:r>
              </a:p>
            </p:txBody>
          </p:sp>
          <p:sp>
            <p:nvSpPr>
              <p:cNvPr id="184" name="Ordinateur"/>
              <p:cNvSpPr/>
              <p:nvPr/>
            </p:nvSpPr>
            <p:spPr>
              <a:xfrm>
                <a:off x="717973" y="3688724"/>
                <a:ext cx="562958" cy="454297"/>
              </a:xfrm>
              <a:custGeom>
                <a:avLst/>
                <a:gdLst/>
                <a:ahLst/>
                <a:cxnLst>
                  <a:cxn ang="0">
                    <a:pos x="wd2" y="hd2"/>
                  </a:cxn>
                  <a:cxn ang="5400000">
                    <a:pos x="wd2" y="hd2"/>
                  </a:cxn>
                  <a:cxn ang="10800000">
                    <a:pos x="wd2" y="hd2"/>
                  </a:cxn>
                  <a:cxn ang="16200000">
                    <a:pos x="wd2" y="hd2"/>
                  </a:cxn>
                </a:cxnLst>
                <a:rect l="0" t="0" r="r" b="b"/>
                <a:pathLst>
                  <a:path w="21595" h="21600" fill="norm" stroke="1"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pPr/>
              </a:p>
            </p:txBody>
          </p:sp>
          <p:sp>
            <p:nvSpPr>
              <p:cNvPr id="185" name="Téléphone"/>
              <p:cNvSpPr/>
              <p:nvPr/>
            </p:nvSpPr>
            <p:spPr>
              <a:xfrm>
                <a:off x="1140821" y="4334743"/>
                <a:ext cx="273306" cy="5628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pPr/>
              </a:p>
            </p:txBody>
          </p:sp>
          <p:sp>
            <p:nvSpPr>
              <p:cNvPr id="186" name="+"/>
              <p:cNvSpPr txBox="1"/>
              <p:nvPr/>
            </p:nvSpPr>
            <p:spPr>
              <a:xfrm>
                <a:off x="1426797" y="3815939"/>
                <a:ext cx="334825" cy="548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3100">
                    <a:solidFill>
                      <a:schemeClr val="accent1">
                        <a:satOff val="-4409"/>
                        <a:lumOff val="-10509"/>
                      </a:schemeClr>
                    </a:solidFill>
                  </a:defRPr>
                </a:lvl1pPr>
              </a:lstStyle>
              <a:p>
                <a:pPr/>
                <a:r>
                  <a:t>+</a:t>
                </a:r>
              </a:p>
            </p:txBody>
          </p:sp>
        </p:grpSp>
        <p:sp>
          <p:nvSpPr>
            <p:cNvPr id="188" name="démarche…"/>
            <p:cNvSpPr txBox="1"/>
            <p:nvPr/>
          </p:nvSpPr>
          <p:spPr>
            <a:xfrm>
              <a:off x="3982534" y="1602811"/>
              <a:ext cx="1186531" cy="624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a:solidFill>
                    <a:srgbClr val="FF2600"/>
                  </a:solidFill>
                </a:defRPr>
              </a:pPr>
              <a:r>
                <a:t>démarche</a:t>
              </a:r>
            </a:p>
            <a:p>
              <a:pPr algn="ctr">
                <a:defRPr>
                  <a:solidFill>
                    <a:srgbClr val="FF2600"/>
                  </a:solidFill>
                </a:defRPr>
              </a:pPr>
              <a:r>
                <a:t>inductive</a:t>
              </a:r>
            </a:p>
          </p:txBody>
        </p:sp>
        <p:sp>
          <p:nvSpPr>
            <p:cNvPr id="189" name="pédagogie de l’erreur"/>
            <p:cNvSpPr txBox="1"/>
            <p:nvPr/>
          </p:nvSpPr>
          <p:spPr>
            <a:xfrm>
              <a:off x="256715" y="2543501"/>
              <a:ext cx="1092825" cy="523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sz="1500">
                  <a:solidFill>
                    <a:srgbClr val="0433FF"/>
                  </a:solidFill>
                </a:defRPr>
              </a:lvl1pPr>
            </a:lstStyle>
            <a:p>
              <a:pPr/>
              <a:r>
                <a:t>pédagogie de l’erreur</a:t>
              </a:r>
            </a:p>
          </p:txBody>
        </p:sp>
        <p:sp>
          <p:nvSpPr>
            <p:cNvPr id="190" name="pratique du brouillon"/>
            <p:cNvSpPr txBox="1"/>
            <p:nvPr/>
          </p:nvSpPr>
          <p:spPr>
            <a:xfrm>
              <a:off x="0" y="51279"/>
              <a:ext cx="1186530" cy="523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b="1" sz="1500">
                  <a:solidFill>
                    <a:srgbClr val="00F900"/>
                  </a:solidFill>
                </a:defRPr>
              </a:lvl1pPr>
            </a:lstStyle>
            <a:p>
              <a:pPr/>
              <a:r>
                <a:t>pratique du brouillon</a:t>
              </a:r>
            </a:p>
          </p:txBody>
        </p:sp>
        <p:sp>
          <p:nvSpPr>
            <p:cNvPr id="191" name="enseignement explicite"/>
            <p:cNvSpPr txBox="1"/>
            <p:nvPr/>
          </p:nvSpPr>
          <p:spPr>
            <a:xfrm>
              <a:off x="6915039" y="305766"/>
              <a:ext cx="2049610" cy="294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b="1" sz="1400">
                  <a:solidFill>
                    <a:srgbClr val="0433FF"/>
                  </a:solidFill>
                </a:defRPr>
              </a:lvl1pPr>
            </a:lstStyle>
            <a:p>
              <a:pPr/>
              <a:r>
                <a:t>enseignement explicite</a:t>
              </a:r>
            </a:p>
          </p:txBody>
        </p:sp>
      </p:gr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5" name="Priorité 2 : dire, écrire au quotidien de la classe"/>
          <p:cNvSpPr txBox="1"/>
          <p:nvPr>
            <p:ph type="title" idx="4294967295"/>
          </p:nvPr>
        </p:nvSpPr>
        <p:spPr>
          <a:prstGeom prst="rect">
            <a:avLst/>
          </a:prstGeom>
        </p:spPr>
        <p:txBody>
          <a:bodyPr/>
          <a:lstStyle/>
          <a:p>
            <a:pPr/>
            <a:r>
              <a:t>Priorité 2 : dire, écrire au quotidien de la classe </a:t>
            </a:r>
          </a:p>
        </p:txBody>
      </p:sp>
      <p:grpSp>
        <p:nvGrpSpPr>
          <p:cNvPr id="212" name="Groupe"/>
          <p:cNvGrpSpPr/>
          <p:nvPr/>
        </p:nvGrpSpPr>
        <p:grpSpPr>
          <a:xfrm>
            <a:off x="119952" y="1451358"/>
            <a:ext cx="8624743" cy="5101027"/>
            <a:chOff x="0" y="0"/>
            <a:chExt cx="8624741" cy="5101025"/>
          </a:xfrm>
        </p:grpSpPr>
        <p:sp>
          <p:nvSpPr>
            <p:cNvPr id="196" name="1.dire, écrire dans la variété des formes et des modalités"/>
            <p:cNvSpPr/>
            <p:nvPr/>
          </p:nvSpPr>
          <p:spPr>
            <a:xfrm>
              <a:off x="370805" y="0"/>
              <a:ext cx="6688007" cy="453748"/>
            </a:xfrm>
            <a:prstGeom prst="roundRect">
              <a:avLst>
                <a:gd name="adj" fmla="val 41984"/>
              </a:avLst>
            </a:prstGeom>
            <a:gradFill flip="none" rotWithShape="1">
              <a:gsLst>
                <a:gs pos="0">
                  <a:schemeClr val="accent1">
                    <a:hueOff val="357503"/>
                    <a:satOff val="54545"/>
                    <a:lumOff val="29273"/>
                  </a:schemeClr>
                </a:gs>
                <a:gs pos="35000">
                  <a:srgbClr val="BDD4FF"/>
                </a:gs>
                <a:gs pos="100000">
                  <a:schemeClr val="accent1">
                    <a:hueOff val="418253"/>
                    <a:satOff val="54545"/>
                    <a:lumOff val="42493"/>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500"/>
              </a:lvl1pPr>
            </a:lstStyle>
            <a:p>
              <a:pPr/>
              <a:r>
                <a:t>1.dire, écrire dans la variété des formes et des modalités</a:t>
              </a:r>
            </a:p>
          </p:txBody>
        </p:sp>
        <p:sp>
          <p:nvSpPr>
            <p:cNvPr id="197" name="2. s’écouter, se relire pour s’évaluer, se corriger"/>
            <p:cNvSpPr/>
            <p:nvPr/>
          </p:nvSpPr>
          <p:spPr>
            <a:xfrm>
              <a:off x="404364" y="2290421"/>
              <a:ext cx="6620889" cy="388515"/>
            </a:xfrm>
            <a:prstGeom prst="roundRect">
              <a:avLst>
                <a:gd name="adj" fmla="val 49033"/>
              </a:avLst>
            </a:prstGeom>
            <a:gradFill flip="none" rotWithShape="1">
              <a:gsLst>
                <a:gs pos="0">
                  <a:schemeClr val="accent5">
                    <a:hueOff val="249502"/>
                    <a:satOff val="48101"/>
                    <a:lumOff val="28891"/>
                  </a:schemeClr>
                </a:gs>
                <a:gs pos="35000">
                  <a:srgbClr val="BFEDFF"/>
                </a:gs>
                <a:gs pos="100000">
                  <a:schemeClr val="accent5">
                    <a:hueOff val="308963"/>
                    <a:satOff val="48101"/>
                    <a:lumOff val="41680"/>
                  </a:schemeClr>
                </a:gs>
              </a:gsLst>
              <a:lin ang="16200000" scaled="0"/>
            </a:gra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500"/>
              </a:lvl1pPr>
            </a:lstStyle>
            <a:p>
              <a:pPr/>
              <a:r>
                <a:t>2. s’écouter, se relire pour s’évaluer, se corriger</a:t>
              </a:r>
            </a:p>
          </p:txBody>
        </p:sp>
        <p:sp>
          <p:nvSpPr>
            <p:cNvPr id="198" name="3. redire, réécrire"/>
            <p:cNvSpPr/>
            <p:nvPr/>
          </p:nvSpPr>
          <p:spPr>
            <a:xfrm>
              <a:off x="432233" y="3554049"/>
              <a:ext cx="6688007" cy="388516"/>
            </a:xfrm>
            <a:prstGeom prst="roundRect">
              <a:avLst>
                <a:gd name="adj" fmla="val 49033"/>
              </a:avLst>
            </a:prstGeom>
            <a:solidFill>
              <a:srgbClr val="DDDDDD"/>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lvl1pPr algn="ctr">
                <a:defRPr sz="1500"/>
              </a:lvl1pPr>
            </a:lstStyle>
            <a:p>
              <a:pPr/>
              <a:r>
                <a:t>3. redire, réécrire </a:t>
              </a:r>
            </a:p>
          </p:txBody>
        </p:sp>
        <p:sp>
          <p:nvSpPr>
            <p:cNvPr id="199" name="lire"/>
            <p:cNvSpPr/>
            <p:nvPr/>
          </p:nvSpPr>
          <p:spPr>
            <a:xfrm>
              <a:off x="7562381" y="1246111"/>
              <a:ext cx="557957" cy="388516"/>
            </a:xfrm>
            <a:prstGeom prst="roundRect">
              <a:avLst>
                <a:gd name="adj" fmla="val 21542"/>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500"/>
              </a:lvl1pPr>
            </a:lstStyle>
            <a:p>
              <a:pPr/>
              <a:r>
                <a:t>lire</a:t>
              </a:r>
            </a:p>
          </p:txBody>
        </p:sp>
        <p:sp>
          <p:nvSpPr>
            <p:cNvPr id="200" name="supprimer…"/>
            <p:cNvSpPr/>
            <p:nvPr/>
          </p:nvSpPr>
          <p:spPr>
            <a:xfrm>
              <a:off x="483651" y="4049006"/>
              <a:ext cx="6585171" cy="105202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ctr">
                <a:defRPr sz="1300"/>
              </a:pPr>
              <a:r>
                <a:t>supprimer</a:t>
              </a:r>
            </a:p>
            <a:p>
              <a:pPr algn="ctr">
                <a:defRPr sz="1300"/>
              </a:pPr>
              <a:r>
                <a:t>amplifier</a:t>
              </a:r>
            </a:p>
            <a:p>
              <a:pPr algn="ctr">
                <a:defRPr sz="1300"/>
              </a:pPr>
              <a:r>
                <a:t>transformer </a:t>
              </a:r>
            </a:p>
            <a:p>
              <a:pPr algn="ctr">
                <a:defRPr sz="1300"/>
              </a:pPr>
              <a:r>
                <a:t>déplacer</a:t>
              </a:r>
            </a:p>
            <a:p>
              <a:pPr algn="ctr">
                <a:defRPr sz="1300"/>
              </a:pPr>
              <a:r>
                <a:t>corriger son expression</a:t>
              </a:r>
            </a:p>
          </p:txBody>
        </p:sp>
        <p:sp>
          <p:nvSpPr>
            <p:cNvPr id="201" name="« épaissir » son texte  (D. Bucheton)"/>
            <p:cNvSpPr txBox="1"/>
            <p:nvPr/>
          </p:nvSpPr>
          <p:spPr>
            <a:xfrm>
              <a:off x="4998133" y="4255692"/>
              <a:ext cx="1895885" cy="4724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b="1" sz="1300">
                  <a:solidFill>
                    <a:srgbClr val="FF2600"/>
                  </a:solidFill>
                </a:defRPr>
              </a:lvl1pPr>
            </a:lstStyle>
            <a:p>
              <a:pPr/>
              <a:r>
                <a:t>« épaissir » son texte  (D. Bucheton)</a:t>
              </a:r>
            </a:p>
          </p:txBody>
        </p:sp>
        <p:sp>
          <p:nvSpPr>
            <p:cNvPr id="202" name="entrer dans l’échange oral en classe pour : reformuler, nuancer, confirmer/infirmer, exposer, débattre, avec des notes, sans notes, de façon spontanée ou préparée…"/>
            <p:cNvSpPr/>
            <p:nvPr/>
          </p:nvSpPr>
          <p:spPr>
            <a:xfrm>
              <a:off x="403404" y="524385"/>
              <a:ext cx="3291145" cy="1687631"/>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marL="228600" indent="-228600">
                <a:buSzPct val="100000"/>
                <a:buChar char="•"/>
                <a:defRPr sz="1160"/>
              </a:pPr>
              <a:r>
                <a:t>entrer dans l’échange oral en classe pour : reformuler, nuancer, confirmer/infirmer, exposer, débattre, avec des notes, sans notes, de façon spontanée ou préparée</a:t>
              </a:r>
            </a:p>
            <a:p>
              <a:pPr marL="228600" indent="-228600">
                <a:buSzPct val="100000"/>
                <a:buChar char="•"/>
                <a:defRPr sz="1160"/>
              </a:pPr>
              <a:r>
                <a:t>dire un texte : lecture expressive, récitation, jeux théâtraux</a:t>
              </a:r>
            </a:p>
            <a:p>
              <a:pPr marL="228600" indent="-228600">
                <a:buSzPct val="100000"/>
                <a:buChar char="•"/>
                <a:defRPr sz="1160"/>
              </a:pPr>
              <a:r>
                <a:t>s’enregistrer </a:t>
              </a:r>
            </a:p>
          </p:txBody>
        </p:sp>
        <p:sp>
          <p:nvSpPr>
            <p:cNvPr id="203" name="écrire pour soi : écrits de travail (pour garder traces, organiser sa pensée, pour mémoriser)…"/>
            <p:cNvSpPr/>
            <p:nvPr/>
          </p:nvSpPr>
          <p:spPr>
            <a:xfrm>
              <a:off x="3766379" y="524385"/>
              <a:ext cx="3291145" cy="1687631"/>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marL="126999" indent="-126999">
                <a:buSzPct val="100000"/>
                <a:buChar char="•"/>
                <a:defRPr sz="1160"/>
              </a:pPr>
              <a:r>
                <a:t>écrire pour soi : écrits de travail (pour garder traces, organiser sa pensée, pour mémoriser)</a:t>
              </a:r>
            </a:p>
            <a:p>
              <a:pPr marL="126999" indent="-126999">
                <a:buSzPct val="100000"/>
                <a:buChar char="•"/>
                <a:defRPr sz="1160"/>
              </a:pPr>
              <a:r>
                <a:t>écrire pour les autres : pour argumenter, commenter, émouvoir, informer, distraire</a:t>
              </a:r>
            </a:p>
            <a:p>
              <a:pPr marL="126999" indent="-126999">
                <a:buSzPct val="100000"/>
                <a:buChar char="•"/>
                <a:defRPr sz="1160"/>
              </a:pPr>
              <a:r>
                <a:t>écrire à partir d’une consigne (contraintes, déclencheur)</a:t>
              </a:r>
            </a:p>
            <a:p>
              <a:pPr marL="126999" indent="-126999">
                <a:buSzPct val="100000"/>
                <a:buChar char="•"/>
                <a:defRPr sz="1160"/>
              </a:pPr>
              <a:r>
                <a:t>écrire seul, écrire ensemble </a:t>
              </a:r>
            </a:p>
            <a:p>
              <a:pPr marL="126999" indent="-126999">
                <a:buSzPct val="100000"/>
                <a:buChar char="•"/>
                <a:defRPr sz="1160"/>
              </a:pPr>
              <a:r>
                <a:t>écrire à la main, écrire à l’aide du numérique </a:t>
              </a:r>
            </a:p>
          </p:txBody>
        </p:sp>
        <p:sp>
          <p:nvSpPr>
            <p:cNvPr id="204" name="selon des modalités et une temporalité à définir…"/>
            <p:cNvSpPr/>
            <p:nvPr/>
          </p:nvSpPr>
          <p:spPr>
            <a:xfrm>
              <a:off x="491158" y="2737934"/>
              <a:ext cx="6447301" cy="709675"/>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t">
              <a:noAutofit/>
            </a:bodyPr>
            <a:lstStyle/>
            <a:p>
              <a:pPr algn="ctr">
                <a:defRPr sz="1300" u="sng"/>
              </a:pPr>
              <a:r>
                <a:t>selon des modalités et une temporalité à définir</a:t>
              </a:r>
            </a:p>
            <a:p>
              <a:pPr algn="ctr">
                <a:defRPr sz="1300"/>
              </a:pPr>
              <a:r>
                <a:t>individuellement, collectivement</a:t>
              </a:r>
            </a:p>
            <a:p>
              <a:pPr algn="ctr">
                <a:defRPr sz="1300"/>
              </a:pPr>
              <a:r>
                <a:t>immédiatement/en différé</a:t>
              </a:r>
            </a:p>
          </p:txBody>
        </p:sp>
        <p:sp>
          <p:nvSpPr>
            <p:cNvPr id="205" name="Ligne"/>
            <p:cNvSpPr/>
            <p:nvPr/>
          </p:nvSpPr>
          <p:spPr>
            <a:xfrm>
              <a:off x="7269269" y="350830"/>
              <a:ext cx="550622" cy="820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887" y="922"/>
                    <a:pt x="9463" y="3359"/>
                    <a:pt x="13235" y="7049"/>
                  </a:cubicBezTo>
                  <a:cubicBezTo>
                    <a:pt x="17164" y="10892"/>
                    <a:pt x="20065" y="15937"/>
                    <a:pt x="21600" y="21600"/>
                  </a:cubicBezTo>
                </a:path>
              </a:pathLst>
            </a:custGeom>
            <a:noFill/>
            <a:ln w="25400" cap="flat">
              <a:solidFill>
                <a:schemeClr val="accent1"/>
              </a:solidFill>
              <a:prstDash val="solid"/>
              <a:round/>
              <a:headEnd type="triangle" w="med" len="me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206" name="Ligne"/>
            <p:cNvSpPr/>
            <p:nvPr/>
          </p:nvSpPr>
          <p:spPr>
            <a:xfrm>
              <a:off x="7229094" y="1731209"/>
              <a:ext cx="613424" cy="728293"/>
            </a:xfrm>
            <a:custGeom>
              <a:avLst/>
              <a:gdLst/>
              <a:ahLst/>
              <a:cxnLst>
                <a:cxn ang="0">
                  <a:pos x="wd2" y="hd2"/>
                </a:cxn>
                <a:cxn ang="5400000">
                  <a:pos x="wd2" y="hd2"/>
                </a:cxn>
                <a:cxn ang="10800000">
                  <a:pos x="wd2" y="hd2"/>
                </a:cxn>
                <a:cxn ang="16200000">
                  <a:pos x="wd2" y="hd2"/>
                </a:cxn>
              </a:cxnLst>
              <a:rect l="0" t="0" r="r" b="b"/>
              <a:pathLst>
                <a:path w="21448" h="21600" fill="norm" stroke="1" extrusionOk="0">
                  <a:moveTo>
                    <a:pt x="21441" y="0"/>
                  </a:moveTo>
                  <a:cubicBezTo>
                    <a:pt x="21600" y="5662"/>
                    <a:pt x="19102" y="11146"/>
                    <a:pt x="14496" y="15246"/>
                  </a:cubicBezTo>
                  <a:cubicBezTo>
                    <a:pt x="10638" y="18680"/>
                    <a:pt x="5534" y="20917"/>
                    <a:pt x="0" y="21600"/>
                  </a:cubicBezTo>
                </a:path>
              </a:pathLst>
            </a:custGeom>
            <a:noFill/>
            <a:ln w="25400" cap="flat">
              <a:solidFill>
                <a:schemeClr val="accent1"/>
              </a:solidFill>
              <a:prstDash val="solid"/>
              <a:round/>
              <a:headEnd type="triangle" w="med" len="me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207" name="Téléphone"/>
            <p:cNvSpPr/>
            <p:nvPr/>
          </p:nvSpPr>
          <p:spPr>
            <a:xfrm>
              <a:off x="1690340" y="1682789"/>
              <a:ext cx="220333" cy="4537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68" y="0"/>
                  </a:moveTo>
                  <a:cubicBezTo>
                    <a:pt x="934" y="0"/>
                    <a:pt x="0" y="453"/>
                    <a:pt x="0" y="1004"/>
                  </a:cubicBezTo>
                  <a:lnTo>
                    <a:pt x="0" y="20596"/>
                  </a:lnTo>
                  <a:cubicBezTo>
                    <a:pt x="0" y="21152"/>
                    <a:pt x="934" y="21600"/>
                    <a:pt x="2068" y="21600"/>
                  </a:cubicBezTo>
                  <a:lnTo>
                    <a:pt x="19532" y="21600"/>
                  </a:lnTo>
                  <a:cubicBezTo>
                    <a:pt x="20666" y="21600"/>
                    <a:pt x="21600" y="21147"/>
                    <a:pt x="21600" y="20596"/>
                  </a:cubicBezTo>
                  <a:lnTo>
                    <a:pt x="21600" y="1004"/>
                  </a:lnTo>
                  <a:cubicBezTo>
                    <a:pt x="21600" y="453"/>
                    <a:pt x="20677" y="0"/>
                    <a:pt x="19532" y="0"/>
                  </a:cubicBezTo>
                  <a:lnTo>
                    <a:pt x="2068" y="0"/>
                  </a:lnTo>
                  <a:close/>
                  <a:moveTo>
                    <a:pt x="9142" y="1350"/>
                  </a:moveTo>
                  <a:lnTo>
                    <a:pt x="12468" y="1350"/>
                  </a:lnTo>
                  <a:cubicBezTo>
                    <a:pt x="12758" y="1350"/>
                    <a:pt x="12990" y="1463"/>
                    <a:pt x="12990" y="1604"/>
                  </a:cubicBezTo>
                  <a:cubicBezTo>
                    <a:pt x="12990" y="1744"/>
                    <a:pt x="12758" y="1858"/>
                    <a:pt x="12468" y="1858"/>
                  </a:cubicBezTo>
                  <a:lnTo>
                    <a:pt x="9142" y="1858"/>
                  </a:lnTo>
                  <a:cubicBezTo>
                    <a:pt x="8853" y="1858"/>
                    <a:pt x="8621" y="1744"/>
                    <a:pt x="8621" y="1604"/>
                  </a:cubicBezTo>
                  <a:cubicBezTo>
                    <a:pt x="8621" y="1463"/>
                    <a:pt x="8853" y="1350"/>
                    <a:pt x="9142" y="1350"/>
                  </a:cubicBezTo>
                  <a:close/>
                  <a:moveTo>
                    <a:pt x="1477" y="2927"/>
                  </a:moveTo>
                  <a:lnTo>
                    <a:pt x="20123" y="2927"/>
                  </a:lnTo>
                  <a:lnTo>
                    <a:pt x="20123" y="18985"/>
                  </a:lnTo>
                  <a:lnTo>
                    <a:pt x="1477" y="18985"/>
                  </a:lnTo>
                  <a:lnTo>
                    <a:pt x="1477" y="2927"/>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pPr/>
            </a:p>
          </p:txBody>
        </p:sp>
        <p:sp>
          <p:nvSpPr>
            <p:cNvPr id="208" name="Ordinateur"/>
            <p:cNvSpPr/>
            <p:nvPr/>
          </p:nvSpPr>
          <p:spPr>
            <a:xfrm>
              <a:off x="7203006" y="1815010"/>
              <a:ext cx="403059" cy="325262"/>
            </a:xfrm>
            <a:custGeom>
              <a:avLst/>
              <a:gdLst/>
              <a:ahLst/>
              <a:cxnLst>
                <a:cxn ang="0">
                  <a:pos x="wd2" y="hd2"/>
                </a:cxn>
                <a:cxn ang="5400000">
                  <a:pos x="wd2" y="hd2"/>
                </a:cxn>
                <a:cxn ang="10800000">
                  <a:pos x="wd2" y="hd2"/>
                </a:cxn>
                <a:cxn ang="16200000">
                  <a:pos x="wd2" y="hd2"/>
                </a:cxn>
              </a:cxnLst>
              <a:rect l="0" t="0" r="r" b="b"/>
              <a:pathLst>
                <a:path w="21595" h="21600" fill="norm" stroke="1"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pPr/>
            </a:p>
          </p:txBody>
        </p:sp>
        <p:sp>
          <p:nvSpPr>
            <p:cNvPr id="209" name="OE1 2B"/>
            <p:cNvSpPr txBox="1"/>
            <p:nvPr/>
          </p:nvSpPr>
          <p:spPr>
            <a:xfrm>
              <a:off x="7228127" y="3995785"/>
              <a:ext cx="666653" cy="281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300" u="sng">
                  <a:solidFill>
                    <a:srgbClr val="0000FF"/>
                  </a:solidFill>
                  <a:uFill>
                    <a:solidFill>
                      <a:srgbClr val="0000FF"/>
                    </a:solidFill>
                  </a:uFill>
                  <a:hlinkClick r:id="rId2" invalidUrl="" action="ppaction://hlinksldjump" tgtFrame="" tooltip="" history="1" highlightClick="0" endSnd="0"/>
                </a:defRPr>
              </a:lvl1pPr>
            </a:lstStyle>
            <a:p>
              <a:pPr>
                <a:defRPr u="none">
                  <a:solidFill>
                    <a:srgbClr val="000000"/>
                  </a:solidFill>
                  <a:uFillTx/>
                </a:defRPr>
              </a:pPr>
              <a:r>
                <a:rPr u="sng">
                  <a:solidFill>
                    <a:srgbClr val="0000FF"/>
                  </a:solidFill>
                  <a:uFill>
                    <a:solidFill>
                      <a:srgbClr val="0000FF"/>
                    </a:solidFill>
                  </a:uFill>
                  <a:hlinkClick r:id="" invalidUrl="" action="ppaction://hlinksldjump" tgtFrame="" tooltip="" history="1" highlightClick="0" endSnd="0"/>
                </a:rPr>
                <a:t>OE1 2B</a:t>
              </a:r>
            </a:p>
          </p:txBody>
        </p:sp>
        <p:sp>
          <p:nvSpPr>
            <p:cNvPr id="210" name="OE2 C">
              <a:hlinkClick r:id="rId3" invalidUrl="" action="ppaction://hlinksldjump" tgtFrame="" tooltip="" history="1" highlightClick="0" endSnd="0"/>
            </p:cNvPr>
            <p:cNvSpPr txBox="1"/>
            <p:nvPr/>
          </p:nvSpPr>
          <p:spPr>
            <a:xfrm>
              <a:off x="8041385" y="4033885"/>
              <a:ext cx="583357" cy="281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300"/>
              </a:lvl1pPr>
            </a:lstStyle>
            <a:p>
              <a:pPr/>
              <a:r>
                <a:t>OE2 C</a:t>
              </a:r>
            </a:p>
          </p:txBody>
        </p:sp>
        <p:sp>
          <p:nvSpPr>
            <p:cNvPr id="211" name="OE3 2B">
              <a:hlinkClick r:id="rId4" invalidUrl="" action="ppaction://hlinksldjump" tgtFrame="" tooltip="" history="1" highlightClick="0" endSnd="0"/>
            </p:cNvPr>
            <p:cNvSpPr txBox="1"/>
            <p:nvPr/>
          </p:nvSpPr>
          <p:spPr>
            <a:xfrm>
              <a:off x="0" y="1856391"/>
              <a:ext cx="620159" cy="281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lvl1pPr>
                <a:defRPr sz="1300"/>
              </a:lvl1pPr>
            </a:lstStyle>
            <a:p>
              <a:pPr/>
              <a:r>
                <a:t>OE3 2B</a:t>
              </a:r>
            </a:p>
          </p:txBody>
        </p:sp>
      </p:gr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5" name="Exemples de mise en oeuvre dans les objets d’étude"/>
          <p:cNvSpPr txBox="1"/>
          <p:nvPr>
            <p:ph type="title" idx="4294967295"/>
          </p:nvPr>
        </p:nvSpPr>
        <p:spPr>
          <a:prstGeom prst="rect">
            <a:avLst/>
          </a:prstGeom>
        </p:spPr>
        <p:txBody>
          <a:bodyPr/>
          <a:lstStyle/>
          <a:p>
            <a:pPr/>
            <a:r>
              <a:t>Exemples de mise en oeuvre dans les objets d’étude</a:t>
            </a:r>
          </a:p>
        </p:txBody>
      </p:sp>
      <p:graphicFrame>
        <p:nvGraphicFramePr>
          <p:cNvPr id="216" name="Tableau"/>
          <p:cNvGraphicFramePr/>
          <p:nvPr/>
        </p:nvGraphicFramePr>
        <p:xfrm>
          <a:off x="491690" y="1617646"/>
          <a:ext cx="8242301" cy="4473699"/>
        </p:xfrm>
        <a:graphic xmlns:a="http://schemas.openxmlformats.org/drawingml/2006/main">
          <a:graphicData uri="http://schemas.openxmlformats.org/drawingml/2006/table">
            <a:tbl>
              <a:tblPr firstCol="1" firstRow="0" lastCol="0" lastRow="0" bandCol="0" bandRow="1" rtl="0">
                <a:tableStyleId>{4C3C2611-4C71-4FC5-86AE-919BDF0F9419}</a:tableStyleId>
              </a:tblPr>
              <a:tblGrid>
                <a:gridCol w="1012782"/>
                <a:gridCol w="2044552"/>
                <a:gridCol w="5103283"/>
              </a:tblGrid>
              <a:tr h="190500">
                <a:tc>
                  <a:txBody>
                    <a:bodyPr/>
                    <a:lstStyle/>
                    <a:p>
                      <a:pPr>
                        <a:defRPr sz="1200">
                          <a:sym typeface="Calibri"/>
                        </a:defRPr>
                      </a:pPr>
                    </a:p>
                  </a:txBody>
                  <a:tcPr marL="0" marR="0" marT="0" marB="0" anchor="t" anchorCtr="0" horzOverflow="overflow"/>
                </a:tc>
                <a:tc>
                  <a:txBody>
                    <a:bodyPr/>
                    <a:lstStyle/>
                    <a:p>
                      <a:pPr/>
                      <a:r>
                        <a:rPr sz="1200">
                          <a:sym typeface="Calibri"/>
                        </a:rPr>
                        <a:t>CAP</a:t>
                      </a:r>
                    </a:p>
                  </a:txBody>
                  <a:tcPr marL="0" marR="0" marT="0" marB="0" anchor="t" anchorCtr="0" horzOverflow="overflow"/>
                </a:tc>
                <a:tc>
                  <a:txBody>
                    <a:bodyPr/>
                    <a:lstStyle/>
                    <a:p>
                      <a:pPr/>
                      <a:r>
                        <a:rPr sz="1200">
                          <a:sym typeface="Calibri"/>
                        </a:rPr>
                        <a:t>seconde bac pro</a:t>
                      </a:r>
                    </a:p>
                  </a:txBody>
                  <a:tcPr marL="0" marR="0" marT="0" marB="0" anchor="t" anchorCtr="0" horzOverflow="overflow"/>
                </a:tc>
              </a:tr>
              <a:tr h="342751">
                <a:tc>
                  <a:txBody>
                    <a:bodyPr/>
                    <a:lstStyle/>
                    <a:p>
                      <a:pPr>
                        <a:defRPr b="0">
                          <a:solidFill>
                            <a:srgbClr val="000000"/>
                          </a:solidFill>
                        </a:defRPr>
                      </a:pPr>
                      <a:r>
                        <a:rPr b="1" sz="1200">
                          <a:solidFill>
                            <a:srgbClr val="FFFFFF"/>
                          </a:solidFill>
                          <a:sym typeface="Calibri"/>
                        </a:rPr>
                        <a:t>objet d’étude</a:t>
                      </a:r>
                    </a:p>
                  </a:txBody>
                  <a:tcPr marL="0" marR="0" marT="0" marB="0" anchor="t" anchorCtr="0" horzOverflow="overflow"/>
                </a:tc>
                <a:tc>
                  <a:txBody>
                    <a:bodyPr/>
                    <a:lstStyle/>
                    <a:p>
                      <a:pPr/>
                      <a:r>
                        <a:rPr b="1" sz="1200">
                          <a:sym typeface="Calibri"/>
                        </a:rPr>
                        <a:t>se dire, s’affirmer, s’émanciper</a:t>
                      </a:r>
                    </a:p>
                  </a:txBody>
                  <a:tcPr marL="0" marR="0" marT="0" marB="0" anchor="t" anchorCtr="0" horzOverflow="overflow"/>
                </a:tc>
                <a:tc>
                  <a:txBody>
                    <a:bodyPr/>
                    <a:lstStyle/>
                    <a:p>
                      <a:pPr>
                        <a:defRPr b="1" sz="1200">
                          <a:sym typeface="Calibri"/>
                        </a:defRPr>
                      </a:pPr>
                      <a:r>
                        <a:t>Devenir soi : écriture</a:t>
                      </a:r>
                      <a:r>
                        <a:rPr>
                          <a:solidFill>
                            <a:srgbClr val="FF2600"/>
                          </a:solidFill>
                        </a:rPr>
                        <a:t>s</a:t>
                      </a:r>
                      <a:r>
                        <a:t> autobiographiques </a:t>
                      </a:r>
                    </a:p>
                  </a:txBody>
                  <a:tcPr marL="0" marR="0" marT="0" marB="0" anchor="t" anchorCtr="0" horzOverflow="overflow"/>
                </a:tc>
              </a:tr>
              <a:tr h="901700">
                <a:tc>
                  <a:txBody>
                    <a:bodyPr/>
                    <a:lstStyle/>
                    <a:p>
                      <a:pPr>
                        <a:defRPr b="0">
                          <a:solidFill>
                            <a:srgbClr val="000000"/>
                          </a:solidFill>
                        </a:defRPr>
                      </a:pPr>
                      <a:r>
                        <a:rPr sz="1200">
                          <a:sym typeface="Calibri"/>
                        </a:rPr>
                        <a:t>mise en oeuvre</a:t>
                      </a:r>
                    </a:p>
                  </a:txBody>
                  <a:tcPr marL="0" marR="0" marT="0" marB="0" anchor="t" anchorCtr="0" horzOverflow="overflow"/>
                </a:tc>
                <a:tc>
                  <a:txBody>
                    <a:bodyPr/>
                    <a:lstStyle/>
                    <a:p>
                      <a:pPr>
                        <a:defRPr sz="1200">
                          <a:sym typeface="Calibri"/>
                        </a:defRPr>
                      </a:pPr>
                      <a:r>
                        <a:rPr b="1"/>
                        <a:t>Par la production écrite ou orale</a:t>
                      </a:r>
                      <a:r>
                        <a:t>, par la création d’images où il met en scène une représentation de soi, l’élève entre dans une </a:t>
                      </a:r>
                      <a:r>
                        <a:rPr b="1"/>
                        <a:t>démarche réflexive</a:t>
                      </a:r>
                      <a:r>
                        <a:t> sur les différentes perceptions qu’il a de lui-même et veut donner de lui-même. </a:t>
                      </a:r>
                    </a:p>
                    <a:p>
                      <a:pPr>
                        <a:defRPr sz="1200">
                          <a:sym typeface="Calibri"/>
                        </a:defRPr>
                      </a:pPr>
                      <a:r>
                        <a:t>Par la découverte de la vie d’un personnage réel ou fictif, </a:t>
                      </a:r>
                      <a:r>
                        <a:rPr b="1"/>
                        <a:t>la lecture</a:t>
                      </a:r>
                      <a:r>
                        <a:t> peut engager à son tour un </a:t>
                      </a:r>
                      <a:r>
                        <a:rPr b="1"/>
                        <a:t>processus d’identification </a:t>
                      </a:r>
                      <a:r>
                        <a:t>qui favorise le questionnement de soi et de son rapport à l’autre.</a:t>
                      </a:r>
                    </a:p>
                  </a:txBody>
                  <a:tcPr marL="0" marR="0" marT="0" marB="0" anchor="t" anchorCtr="0" horzOverflow="overflow"/>
                </a:tc>
                <a:tc>
                  <a:txBody>
                    <a:bodyPr/>
                    <a:lstStyle/>
                    <a:p>
                      <a:pPr>
                        <a:defRPr sz="1200">
                          <a:sym typeface="Calibri"/>
                        </a:defRPr>
                      </a:pPr>
                      <a:r>
                        <a:t>Les questions du privé et du public, de l’intime et du « publiable » au sens étymologique permettent d’entrer dans la diversité des genres et des types de textes et d’images consacrés à la représentation et la formation de la personnalité. </a:t>
                      </a:r>
                    </a:p>
                    <a:p>
                      <a:pPr>
                        <a:defRPr sz="1200">
                          <a:sym typeface="Calibri"/>
                        </a:defRPr>
                      </a:pPr>
                    </a:p>
                    <a:p>
                      <a:pPr>
                        <a:defRPr sz="1200">
                          <a:solidFill>
                            <a:srgbClr val="FF2600"/>
                          </a:solidFill>
                          <a:sym typeface="Calibri"/>
                        </a:defRPr>
                      </a:pPr>
                      <a:r>
                        <a:rPr b="1"/>
                        <a:t>La production de discours oraux et écrits, d’images, </a:t>
                      </a:r>
                      <a:r>
                        <a:t>de « selfies », de « profils » et d’avatars peut être envisagée </a:t>
                      </a:r>
                      <a:r>
                        <a:rPr b="1"/>
                        <a:t>en écho avec l’étude d’un texte ou d’une analyse d’image</a:t>
                      </a:r>
                      <a:r>
                        <a:t>. L’expression de soi se travaille par des </a:t>
                      </a:r>
                      <a:r>
                        <a:rPr b="1"/>
                        <a:t>brouillons esquissés puis repris au fil des rencontres avec des œuvres d’auteurs</a:t>
                      </a:r>
                      <a:r>
                        <a:t> appartenant à au moins deux époques ou mouvements artistiques différents. </a:t>
                      </a:r>
                    </a:p>
                    <a:p>
                      <a:pPr>
                        <a:defRPr sz="1200">
                          <a:solidFill>
                            <a:srgbClr val="FF2600"/>
                          </a:solidFill>
                          <a:sym typeface="Calibri"/>
                        </a:defRPr>
                      </a:pPr>
                      <a:r>
                        <a:t>L’enseignement implique la </a:t>
                      </a:r>
                      <a:r>
                        <a:rPr b="1"/>
                        <a:t>réversibilité entre les activités de lecture et d’écriture</a:t>
                      </a:r>
                      <a:r>
                        <a:t>, notamment au travers des genres discontinus (journaux, correspondances...) facilitant des </a:t>
                      </a:r>
                      <a:r>
                        <a:rPr b="1"/>
                        <a:t>écrits d’imitation et d’appropriation</a:t>
                      </a:r>
                      <a:r>
                        <a:t>. </a:t>
                      </a:r>
                    </a:p>
                    <a:p>
                      <a:pPr>
                        <a:defRPr sz="1200">
                          <a:sym typeface="Calibri"/>
                        </a:defRPr>
                      </a:pPr>
                      <a:r>
                        <a:rPr u="sng"/>
                        <a:t>Les compétences d’expression</a:t>
                      </a:r>
                      <a:r>
                        <a:t> mobilisent les savoir-faire suivants : l’utilisation d’un lexique précis pour se décrire ; l’organisation du discours, du récit ou de toute forme de production (composition d’un texte, progression des idées, organisation d’une image...) ; le recours à des procédés d’écriture pour donner du relief au propos (accumulation, exagération, opposition, comparaison, litote...). L’objet d’étude invite ainsi à revenir sur les temps verbaux nécessaires aux rétrospections, aux projections ou aux restitutions de l’instant, et à l’étude des pronoms (je/nous/on...). </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19" name="Tableau"/>
          <p:cNvGraphicFramePr/>
          <p:nvPr/>
        </p:nvGraphicFramePr>
        <p:xfrm>
          <a:off x="491690" y="1196581"/>
          <a:ext cx="8242301" cy="4473698"/>
        </p:xfrm>
        <a:graphic xmlns:a="http://schemas.openxmlformats.org/drawingml/2006/main">
          <a:graphicData uri="http://schemas.openxmlformats.org/drawingml/2006/table">
            <a:tbl>
              <a:tblPr firstCol="1" firstRow="0" lastCol="0" lastRow="0" bandCol="0" bandRow="1" rtl="0">
                <a:tableStyleId>{4C3C2611-4C71-4FC5-86AE-919BDF0F9419}</a:tableStyleId>
              </a:tblPr>
              <a:tblGrid>
                <a:gridCol w="1012782"/>
                <a:gridCol w="3860851"/>
                <a:gridCol w="3286983"/>
              </a:tblGrid>
              <a:tr h="190500">
                <a:tc>
                  <a:txBody>
                    <a:bodyPr/>
                    <a:lstStyle/>
                    <a:p>
                      <a:pPr>
                        <a:defRPr sz="1200">
                          <a:sym typeface="Calibri"/>
                        </a:defRPr>
                      </a:pPr>
                    </a:p>
                  </a:txBody>
                  <a:tcPr marL="0" marR="0" marT="0" marB="0" anchor="t" anchorCtr="0" horzOverflow="overflow"/>
                </a:tc>
                <a:tc>
                  <a:txBody>
                    <a:bodyPr/>
                    <a:lstStyle/>
                    <a:p>
                      <a:pPr/>
                      <a:r>
                        <a:rPr sz="1200">
                          <a:sym typeface="Calibri"/>
                        </a:rPr>
                        <a:t>CAP</a:t>
                      </a:r>
                    </a:p>
                  </a:txBody>
                  <a:tcPr marL="0" marR="0" marT="0" marB="0" anchor="t" anchorCtr="0" horzOverflow="overflow"/>
                </a:tc>
                <a:tc>
                  <a:txBody>
                    <a:bodyPr/>
                    <a:lstStyle/>
                    <a:p>
                      <a:pPr/>
                      <a:r>
                        <a:rPr sz="1200">
                          <a:sym typeface="Calibri"/>
                        </a:rPr>
                        <a:t>seconde bac pro</a:t>
                      </a:r>
                    </a:p>
                  </a:txBody>
                  <a:tcPr marL="0" marR="0" marT="0" marB="0" anchor="t" anchorCtr="0" horzOverflow="overflow"/>
                </a:tc>
              </a:tr>
              <a:tr h="342751">
                <a:tc>
                  <a:txBody>
                    <a:bodyPr/>
                    <a:lstStyle/>
                    <a:p>
                      <a:pPr>
                        <a:defRPr b="0">
                          <a:solidFill>
                            <a:srgbClr val="000000"/>
                          </a:solidFill>
                        </a:defRPr>
                      </a:pPr>
                      <a:r>
                        <a:rPr b="1" sz="1200">
                          <a:solidFill>
                            <a:srgbClr val="FFFFFF"/>
                          </a:solidFill>
                          <a:sym typeface="Calibri"/>
                        </a:rPr>
                        <a:t>objet d’étude</a:t>
                      </a:r>
                    </a:p>
                  </a:txBody>
                  <a:tcPr marL="0" marR="0" marT="0" marB="0" anchor="t" anchorCtr="0" horzOverflow="overflow"/>
                </a:tc>
                <a:tc>
                  <a:txBody>
                    <a:bodyPr/>
                    <a:lstStyle/>
                    <a:p>
                      <a:pPr/>
                      <a:r>
                        <a:rPr b="1" sz="1200">
                          <a:sym typeface="Calibri"/>
                        </a:rPr>
                        <a:t>S’informer, informer, communiquer 
</a:t>
                      </a:r>
                    </a:p>
                  </a:txBody>
                  <a:tcPr marL="0" marR="0" marT="0" marB="0" anchor="t" anchorCtr="0" horzOverflow="overflow"/>
                </a:tc>
                <a:tc>
                  <a:txBody>
                    <a:bodyPr/>
                    <a:lstStyle/>
                    <a:p>
                      <a:pPr/>
                      <a:r>
                        <a:rPr b="1" sz="1200">
                          <a:sym typeface="Calibri"/>
                        </a:rPr>
                        <a:t>S’informer, informer : les circuits de l’information 
</a:t>
                      </a:r>
                    </a:p>
                  </a:txBody>
                  <a:tcPr marL="0" marR="0" marT="0" marB="0" anchor="t" anchorCtr="0" horzOverflow="overflow"/>
                </a:tc>
              </a:tr>
              <a:tr h="3924300">
                <a:tc>
                  <a:txBody>
                    <a:bodyPr/>
                    <a:lstStyle/>
                    <a:p>
                      <a:pPr>
                        <a:defRPr b="0">
                          <a:solidFill>
                            <a:srgbClr val="000000"/>
                          </a:solidFill>
                        </a:defRPr>
                      </a:pPr>
                      <a:r>
                        <a:rPr sz="1200">
                          <a:sym typeface="Calibri"/>
                        </a:rPr>
                        <a:t>mise en oeuvre</a:t>
                      </a:r>
                    </a:p>
                  </a:txBody>
                  <a:tcPr marL="0" marR="0" marT="0" marB="0" anchor="t" anchorCtr="0" horzOverflow="overflow"/>
                </a:tc>
                <a:tc>
                  <a:txBody>
                    <a:bodyPr/>
                    <a:lstStyle/>
                    <a:p>
                      <a:pPr>
                        <a:defRPr sz="1200">
                          <a:sym typeface="Calibri"/>
                        </a:defRPr>
                      </a:pPr>
                      <a:r>
                        <a:rPr b="1"/>
                        <a:t>Les activités de lecture</a:t>
                      </a:r>
                      <a:r>
                        <a:t> participent à la prise de conscience de la multiplicité de ces supports et des démarches de lecture qu’ils impliquent : une page d’un journal illustrée de photos ne se lit pas de la même façon qu’une page de roman. Les travaux conduits lors de la vérification de sources ou de l’analyse des différentes présentations d’un fait permettent d’appréhender la diversité et la complexité des productions médiatiques. Une place particulière est accordée à l’analyse d’images fixes et animées et à la perception des documents sonores. </a:t>
                      </a:r>
                    </a:p>
                    <a:p>
                      <a:pPr>
                        <a:defRPr sz="1200">
                          <a:solidFill>
                            <a:srgbClr val="FF2600"/>
                          </a:solidFill>
                          <a:sym typeface="Calibri"/>
                        </a:defRPr>
                      </a:pPr>
                      <a:r>
                        <a:rPr b="1"/>
                        <a:t>La fréquentation de ces publications permet de construire et d’enrichir les productions orales et écrites des élèves</a:t>
                      </a:r>
                      <a:r>
                        <a:t> lors de l’écriture d’articles, de la réalisation de reportages photo, d’enregistrements et de séquences vidéo conçues, par exemple, au sein d’un projet interdisciplinaire.</a:t>
                      </a:r>
                    </a:p>
                  </a:txBody>
                  <a:tcPr marL="0" marR="0" marT="0" marB="0" anchor="t" anchorCtr="0" horzOverflow="overflow"/>
                </a:tc>
                <a:tc>
                  <a:txBody>
                    <a:bodyPr/>
                    <a:lstStyle/>
                    <a:p>
                      <a:pPr>
                        <a:defRPr sz="1200">
                          <a:sym typeface="Calibri"/>
                        </a:defRPr>
                      </a:pPr>
                      <a:r>
                        <a:t>La variété des supports permet de mettre en place </a:t>
                      </a:r>
                      <a:r>
                        <a:rPr b="1"/>
                        <a:t>des activités de lecture</a:t>
                      </a:r>
                      <a:r>
                        <a:t> et de confrontation, de décodage de l’information comme d’analyse de toutes les formes de la communication journalistique. </a:t>
                      </a:r>
                    </a:p>
                    <a:p>
                      <a:pPr>
                        <a:defRPr sz="1200">
                          <a:sym typeface="Calibri"/>
                        </a:defRPr>
                      </a:pPr>
                      <a:br/>
                      <a:r>
                        <a:rPr b="1">
                          <a:solidFill>
                            <a:srgbClr val="FF2600"/>
                          </a:solidFill>
                        </a:rPr>
                        <a:t>Les travaux oraux et écrits </a:t>
                      </a:r>
                      <a:r>
                        <a:rPr>
                          <a:solidFill>
                            <a:srgbClr val="FF2600"/>
                          </a:solidFill>
                        </a:rPr>
                        <a:t>des élèves sont, </a:t>
                      </a:r>
                      <a:r>
                        <a:rPr b="1">
                          <a:solidFill>
                            <a:srgbClr val="FF2600"/>
                          </a:solidFill>
                        </a:rPr>
                        <a:t>au fil de leurs reprises et améliorations</a:t>
                      </a:r>
                      <a:r>
                        <a:rPr>
                          <a:solidFill>
                            <a:srgbClr val="FF2600"/>
                          </a:solidFill>
                        </a:rPr>
                        <a:t>, l’occasion d’une prise de conscience : les élèves mesurent l’écart entre leurs premières propositions et la construction progressive d’une information réfléchie. </a:t>
                      </a:r>
                    </a:p>
                    <a:p>
                      <a:pPr>
                        <a:defRPr sz="1200">
                          <a:sym typeface="Calibri"/>
                        </a:defRPr>
                      </a:pPr>
                      <a:br/>
                      <a:r>
                        <a:t>Compte tenu des activités d’expression et des corpus étudiés, l’objet d’étude est propice à </a:t>
                      </a:r>
                      <a:r>
                        <a:rPr b="1"/>
                        <a:t>une étude du système énonciatif</a:t>
                      </a:r>
                      <a:r>
                        <a:t>, des modalisations et de la parole rapportée. L’analyse des titres peut donner lieu à un travail grammatical sur les formes de phrases (verbales et nominales) et les modes verbaux auxquels ils ont souvent recours (impératif, infinitif...). </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 name="Numéro de diapositive"/>
          <p:cNvSpPr txBox="1"/>
          <p:nvPr>
            <p:ph type="sldNum" sz="quarter" idx="2"/>
          </p:nvPr>
        </p:nvSpPr>
        <p:spPr>
          <a:xfrm>
            <a:off x="888431" y="6256337"/>
            <a:ext cx="164082" cy="218441"/>
          </a:xfrm>
          <a:prstGeom prst="rect">
            <a:avLst/>
          </a:prstGeom>
          <a:extLst>
            <a:ext uri="{C572A759-6A51-4108-AA02-DFA0A04FC94B}">
              <ma14:wrappingTextBoxFlag xmlns:ma14="http://schemas.microsoft.com/office/mac/drawingml/2011/main" val="1"/>
            </a:ext>
          </a:extLst>
        </p:spPr>
        <p:txBody>
          <a:bodyPr/>
          <a:lstStyle>
            <a:lvl1pPr algn="r">
              <a:defRPr sz="900">
                <a:solidFill>
                  <a:srgbClr val="454545"/>
                </a:solidFill>
                <a:latin typeface="Calibri"/>
                <a:ea typeface="Calibri"/>
                <a:cs typeface="Calibri"/>
                <a:sym typeface="Calibri"/>
              </a:defRPr>
            </a:lvl1pPr>
          </a:lstStyle>
          <a:p>
            <a:pPr/>
            <a:fld id="{86CB4B4D-7CA3-9044-876B-883B54F8677D}" type="slidenum"/>
          </a:p>
        </p:txBody>
      </p:sp>
      <p:sp>
        <p:nvSpPr>
          <p:cNvPr id="54" name="Programme de la journée"/>
          <p:cNvSpPr txBox="1"/>
          <p:nvPr>
            <p:ph type="title" idx="4294967295"/>
          </p:nvPr>
        </p:nvSpPr>
        <p:spPr>
          <a:xfrm>
            <a:off x="1116012" y="2924175"/>
            <a:ext cx="7272338" cy="720725"/>
          </a:xfrm>
          <a:prstGeom prst="rect">
            <a:avLst/>
          </a:prstGeom>
        </p:spPr>
        <p:txBody>
          <a:bodyPr anchor="b">
            <a:normAutofit fontScale="100000" lnSpcReduction="0"/>
          </a:bodyPr>
          <a:lstStyle>
            <a:lvl1pPr>
              <a:spcBef>
                <a:spcPts val="1900"/>
              </a:spcBef>
              <a:buClr>
                <a:srgbClr val="4F76AE"/>
              </a:buClr>
              <a:buSzPct val="80000"/>
              <a:buChar char="➔"/>
              <a:defRPr sz="3200"/>
            </a:lvl1pPr>
          </a:lstStyle>
          <a:p>
            <a:pPr/>
            <a:r>
              <a:t>Programme de la journée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22" name="Tableau"/>
          <p:cNvGraphicFramePr/>
          <p:nvPr/>
        </p:nvGraphicFramePr>
        <p:xfrm>
          <a:off x="621366" y="582783"/>
          <a:ext cx="7913968" cy="4626141"/>
        </p:xfrm>
        <a:graphic xmlns:a="http://schemas.openxmlformats.org/drawingml/2006/main">
          <a:graphicData uri="http://schemas.openxmlformats.org/drawingml/2006/table">
            <a:tbl>
              <a:tblPr firstCol="1" firstRow="0" lastCol="0" lastRow="0" bandCol="0" bandRow="1" rtl="0">
                <a:tableStyleId>{4C3C2611-4C71-4FC5-86AE-919BDF0F9419}</a:tableStyleId>
              </a:tblPr>
              <a:tblGrid>
                <a:gridCol w="1260357"/>
                <a:gridCol w="6640908"/>
              </a:tblGrid>
              <a:tr h="190500">
                <a:tc>
                  <a:txBody>
                    <a:bodyPr/>
                    <a:lstStyle/>
                    <a:p>
                      <a:pPr>
                        <a:defRPr sz="1200">
                          <a:sym typeface="Calibri"/>
                        </a:defRPr>
                      </a:pPr>
                    </a:p>
                  </a:txBody>
                  <a:tcPr marL="0" marR="0" marT="0" marB="0" anchor="t" anchorCtr="0" horzOverflow="overflow"/>
                </a:tc>
                <a:tc>
                  <a:txBody>
                    <a:bodyPr/>
                    <a:lstStyle/>
                    <a:p>
                      <a:pPr/>
                      <a:r>
                        <a:rPr sz="1200">
                          <a:sym typeface="Calibri"/>
                        </a:rPr>
                        <a:t>seconde bac pro</a:t>
                      </a:r>
                    </a:p>
                  </a:txBody>
                  <a:tcPr marL="0" marR="0" marT="0" marB="0" anchor="t" anchorCtr="0" horzOverflow="overflow"/>
                </a:tc>
              </a:tr>
              <a:tr h="688633">
                <a:tc>
                  <a:txBody>
                    <a:bodyPr/>
                    <a:lstStyle/>
                    <a:p>
                      <a:pPr>
                        <a:defRPr b="0">
                          <a:solidFill>
                            <a:srgbClr val="000000"/>
                          </a:solidFill>
                        </a:defRPr>
                      </a:pPr>
                      <a:r>
                        <a:rPr b="1" sz="1200">
                          <a:solidFill>
                            <a:srgbClr val="FFFFFF"/>
                          </a:solidFill>
                          <a:sym typeface="Calibri"/>
                        </a:rPr>
                        <a:t>objet d’étude</a:t>
                      </a:r>
                    </a:p>
                  </a:txBody>
                  <a:tcPr marL="0" marR="0" marT="0" marB="0" anchor="t" anchorCtr="0" horzOverflow="overflow"/>
                </a:tc>
                <a:tc>
                  <a:txBody>
                    <a:bodyPr/>
                    <a:lstStyle/>
                    <a:p>
                      <a:pPr/>
                      <a:r>
                        <a:rPr b="1" sz="1200">
                          <a:sym typeface="Calibri"/>
                        </a:rPr>
                        <a:t>Dire et se faire entendre : la parole, le théâtre, l’éloquence  
</a:t>
                      </a:r>
                    </a:p>
                  </a:txBody>
                  <a:tcPr marL="0" marR="0" marT="0" marB="0" anchor="t" anchorCtr="0" horzOverflow="overflow"/>
                </a:tc>
              </a:tr>
              <a:tr h="3733117">
                <a:tc>
                  <a:txBody>
                    <a:bodyPr/>
                    <a:lstStyle/>
                    <a:p>
                      <a:pPr>
                        <a:defRPr b="0">
                          <a:solidFill>
                            <a:srgbClr val="000000"/>
                          </a:solidFill>
                        </a:defRPr>
                      </a:pPr>
                      <a:r>
                        <a:rPr sz="1200">
                          <a:sym typeface="Calibri"/>
                        </a:rPr>
                        <a:t>mise en oeuvre</a:t>
                      </a:r>
                    </a:p>
                  </a:txBody>
                  <a:tcPr marL="0" marR="0" marT="0" marB="0" anchor="t" anchorCtr="0" horzOverflow="overflow"/>
                </a:tc>
                <a:tc>
                  <a:txBody>
                    <a:bodyPr/>
                    <a:lstStyle/>
                    <a:p>
                      <a:pPr>
                        <a:defRPr sz="1200">
                          <a:sym typeface="Calibri"/>
                        </a:defRPr>
                      </a:pPr>
                      <a:r>
                        <a:t>Conciliant à la fois littérature et spectacle,</a:t>
                      </a:r>
                      <a:r>
                        <a:rPr b="1"/>
                        <a:t> le texte de théâtre </a:t>
                      </a:r>
                      <a:r>
                        <a:t>permet de comprendre comment un texte est écrit pour être dit et comment sa mise en scène produit un effet sur le spectateur. </a:t>
                      </a:r>
                      <a:r>
                        <a:rPr b="1"/>
                        <a:t>La poésie</a:t>
                      </a:r>
                      <a:r>
                        <a:t> complète la lecture du texte théâtral en mettant particulièrement en lumière les pouvoirs esthétiques de la langue. </a:t>
                      </a:r>
                      <a:r>
                        <a:rPr b="1"/>
                        <a:t>Les discours</a:t>
                      </a:r>
                      <a:r>
                        <a:t>, qu’ils soient académiques, politiques ou judiciaires, visent une efficacité immédiate. Par cette diversité, les élèves découvrent que pour agir sur l’autre (séduire, plaire, émouvoir, convaincre...), parole et puissance sémantique du geste sont indissociables. </a:t>
                      </a:r>
                      <a:br/>
                      <a:r>
                        <a:t>L’enseignement s’appuie sur les grands principes de la rhétorique (invention, disposition, élocution, action et mémoire) pour guider les élèves dans les activités d’expression orale et les travaux d’écriture. </a:t>
                      </a:r>
                      <a:br/>
                      <a:r>
                        <a:t>Les acquis sont enrichis par </a:t>
                      </a:r>
                      <a:r>
                        <a:rPr b="1"/>
                        <a:t>l’écoute et la visualisation de scènes de théâtre, de récitations poétiques, de discours ou d’allocutions</a:t>
                      </a:r>
                      <a:r>
                        <a:t>. L’analyse et la comparaison de différentes représentations théâtrales d’une même scène, d’un même poème ou d’un même discours prononcés par différents acteurs, d’images (fixes ou animées) révèlent les gestes et la posture d’un orateur. Les élèves prennent ainsi conscience que l’effet sur le spectateur ou l’auditeur dépend de choix dans la scénographie, la mise en scène, le geste et la voix. Ils explorent également les différentes stratégies d’écriture en fonction de ce qu’ils souhaitent eux-mêmes produire à l’oral. </a:t>
                      </a:r>
                      <a:br/>
                      <a:r>
                        <a:t>Dans cet objet d’étude, </a:t>
                      </a:r>
                      <a:r>
                        <a:rPr b="1"/>
                        <a:t>ce sont la lecture et l’écriture qui s’articulent autour de l’oral</a:t>
                      </a:r>
                      <a:r>
                        <a:t>. </a:t>
                      </a:r>
                      <a:r>
                        <a:rPr b="1">
                          <a:solidFill>
                            <a:srgbClr val="FF2600"/>
                          </a:solidFill>
                        </a:rPr>
                        <a:t>Prononcer des discours, réciter des poèmes font travailler la voix, le ton, le débit, le souffle et le rythme. </a:t>
                      </a:r>
                    </a:p>
                    <a:p>
                      <a:pPr>
                        <a:defRPr sz="1200">
                          <a:sym typeface="Calibri"/>
                        </a:defRPr>
                      </a:pPr>
                      <a:r>
                        <a:t>Préparer des discours permet d’étudier la grammaire de la langue orale, d’analyser les types de phrases et leur construction, de faire des choix raisonnés en matière de lexique, de mesurer les écarts avec la langue écrite (fonction et rôle de la ponctuation, reprises anaphoriques, éléments phatiques...) et de s’exercer à l’analyse sémantique de la phrase. </a:t>
                      </a:r>
                      <a:b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Numéro de diapositive"/>
          <p:cNvSpPr txBox="1"/>
          <p:nvPr>
            <p:ph type="sldNum" sz="quarter" idx="2"/>
          </p:nvPr>
        </p:nvSpPr>
        <p:spPr>
          <a:xfrm>
            <a:off x="280719" y="6028176"/>
            <a:ext cx="358414"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5" name="Priorité 3 : lire pour comprendre et interpréter des textes variés - le paradigme du sujet lecteur"/>
          <p:cNvSpPr txBox="1"/>
          <p:nvPr>
            <p:ph type="title" idx="4294967295"/>
          </p:nvPr>
        </p:nvSpPr>
        <p:spPr>
          <a:prstGeom prst="rect">
            <a:avLst/>
          </a:prstGeom>
        </p:spPr>
        <p:txBody>
          <a:bodyPr/>
          <a:lstStyle/>
          <a:p>
            <a:pPr/>
            <a:r>
              <a:t>Priorité 3 : lire pour comprendre et interpréter des textes variés - le paradigme du sujet lecteur</a:t>
            </a:r>
          </a:p>
        </p:txBody>
      </p:sp>
      <p:grpSp>
        <p:nvGrpSpPr>
          <p:cNvPr id="240" name="Groupe"/>
          <p:cNvGrpSpPr/>
          <p:nvPr/>
        </p:nvGrpSpPr>
        <p:grpSpPr>
          <a:xfrm>
            <a:off x="436855" y="1293401"/>
            <a:ext cx="8413726" cy="5135060"/>
            <a:chOff x="-72518" y="0"/>
            <a:chExt cx="8413724" cy="5135059"/>
          </a:xfrm>
        </p:grpSpPr>
        <p:sp>
          <p:nvSpPr>
            <p:cNvPr id="226" name="objet texte"/>
            <p:cNvSpPr/>
            <p:nvPr/>
          </p:nvSpPr>
          <p:spPr>
            <a:xfrm>
              <a:off x="816115" y="1109235"/>
              <a:ext cx="1270001" cy="596006"/>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b="1" sz="1300"/>
              </a:lvl1pPr>
            </a:lstStyle>
            <a:p>
              <a:pPr/>
              <a:r>
                <a:t>objet texte</a:t>
              </a:r>
            </a:p>
          </p:txBody>
        </p:sp>
        <p:sp>
          <p:nvSpPr>
            <p:cNvPr id="227" name="sujet lecteur"/>
            <p:cNvSpPr/>
            <p:nvPr/>
          </p:nvSpPr>
          <p:spPr>
            <a:xfrm>
              <a:off x="6313679" y="1109235"/>
              <a:ext cx="1270001" cy="596006"/>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300"/>
              </a:pPr>
              <a:r>
                <a:rPr b="1"/>
                <a:t>sujet lecteu</a:t>
              </a:r>
              <a:r>
                <a:t>r </a:t>
              </a:r>
            </a:p>
          </p:txBody>
        </p:sp>
        <p:sp>
          <p:nvSpPr>
            <p:cNvPr id="228" name="théories de la réception…"/>
            <p:cNvSpPr/>
            <p:nvPr/>
          </p:nvSpPr>
          <p:spPr>
            <a:xfrm>
              <a:off x="6313679" y="0"/>
              <a:ext cx="1270001" cy="806450"/>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300"/>
              </a:pPr>
              <a:r>
                <a:t>théories de la réception</a:t>
              </a:r>
            </a:p>
            <a:p>
              <a:pPr algn="ctr">
                <a:defRPr sz="1300"/>
              </a:pPr>
              <a:r>
                <a:t>années 70</a:t>
              </a:r>
            </a:p>
          </p:txBody>
        </p:sp>
        <p:sp>
          <p:nvSpPr>
            <p:cNvPr id="229" name="sens intrinsèque"/>
            <p:cNvSpPr/>
            <p:nvPr/>
          </p:nvSpPr>
          <p:spPr>
            <a:xfrm>
              <a:off x="0" y="2474671"/>
              <a:ext cx="1270000" cy="596007"/>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300"/>
              </a:lvl1pPr>
            </a:lstStyle>
            <a:p>
              <a:pPr/>
              <a:r>
                <a:t>sens intrinsèque</a:t>
              </a:r>
            </a:p>
          </p:txBody>
        </p:sp>
        <p:sp>
          <p:nvSpPr>
            <p:cNvPr id="230" name="des exercices canoniques, scolaires…"/>
            <p:cNvSpPr/>
            <p:nvPr/>
          </p:nvSpPr>
          <p:spPr>
            <a:xfrm>
              <a:off x="1416988" y="2474671"/>
              <a:ext cx="1270001" cy="2267785"/>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300"/>
              </a:pPr>
              <a:r>
                <a:t>des exercices canoniques, scolaires </a:t>
              </a:r>
            </a:p>
            <a:p>
              <a:pPr algn="ctr">
                <a:defRPr i="1" sz="1200"/>
              </a:pPr>
              <a:r>
                <a:t>(questionnaires guidant, explication de texte</a:t>
              </a:r>
            </a:p>
            <a:p>
              <a:pPr algn="ctr">
                <a:defRPr i="1" sz="1200"/>
              </a:pPr>
              <a:r>
                <a:t>lecture analytique, méthodique,</a:t>
              </a:r>
            </a:p>
            <a:p>
              <a:pPr algn="ctr">
                <a:defRPr i="1" sz="1200"/>
              </a:pPr>
              <a:r>
                <a:t>commentaire de textes)</a:t>
              </a:r>
            </a:p>
          </p:txBody>
        </p:sp>
        <p:sp>
          <p:nvSpPr>
            <p:cNvPr id="231" name="Ligne"/>
            <p:cNvSpPr/>
            <p:nvPr/>
          </p:nvSpPr>
          <p:spPr>
            <a:xfrm>
              <a:off x="2273008" y="1422233"/>
              <a:ext cx="3809902" cy="1"/>
            </a:xfrm>
            <a:prstGeom prst="line">
              <a:avLst/>
            </a:pr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232" name="lecture distanciée, objectivée, lettrée, savante"/>
            <p:cNvSpPr/>
            <p:nvPr/>
          </p:nvSpPr>
          <p:spPr>
            <a:xfrm>
              <a:off x="0" y="1791953"/>
              <a:ext cx="2670642" cy="596007"/>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300"/>
              </a:lvl1pPr>
            </a:lstStyle>
            <a:p>
              <a:pPr/>
              <a:r>
                <a:t>lecture distanciée, objectivée, lettrée, savante </a:t>
              </a:r>
            </a:p>
          </p:txBody>
        </p:sp>
        <p:sp>
          <p:nvSpPr>
            <p:cNvPr id="233" name="Ligne"/>
            <p:cNvSpPr/>
            <p:nvPr/>
          </p:nvSpPr>
          <p:spPr>
            <a:xfrm>
              <a:off x="6968823" y="862730"/>
              <a:ext cx="1" cy="190225"/>
            </a:xfrm>
            <a:prstGeom prst="line">
              <a:avLst/>
            </a:pr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234" name="lecture subjective,…"/>
            <p:cNvSpPr/>
            <p:nvPr/>
          </p:nvSpPr>
          <p:spPr>
            <a:xfrm>
              <a:off x="6313679" y="1751028"/>
              <a:ext cx="1270001" cy="1036277"/>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300"/>
              </a:pPr>
              <a:r>
                <a:t>lecture subjective, </a:t>
              </a:r>
            </a:p>
            <a:p>
              <a:pPr algn="ctr">
                <a:defRPr sz="1300"/>
              </a:pPr>
              <a:r>
                <a:t>impliquée,</a:t>
              </a:r>
            </a:p>
            <a:p>
              <a:pPr algn="ctr">
                <a:defRPr sz="1300"/>
              </a:pPr>
              <a:r>
                <a:t>investie </a:t>
              </a:r>
            </a:p>
          </p:txBody>
        </p:sp>
        <p:sp>
          <p:nvSpPr>
            <p:cNvPr id="235" name="Ligne"/>
            <p:cNvSpPr/>
            <p:nvPr/>
          </p:nvSpPr>
          <p:spPr>
            <a:xfrm flipH="1" flipV="1">
              <a:off x="2777351" y="2089956"/>
              <a:ext cx="3429619" cy="1"/>
            </a:xfrm>
            <a:prstGeom prst="line">
              <a:avLst/>
            </a:prstGeom>
            <a:noFill/>
            <a:ln w="25400" cap="flat">
              <a:solidFill>
                <a:schemeClr val="accent1"/>
              </a:solidFill>
              <a:prstDash val="solid"/>
              <a:round/>
              <a:tailEnd type="triangle" w="med" len="med"/>
            </a:ln>
            <a:effectLst>
              <a:outerShdw sx="100000" sy="100000" kx="0" ky="0" algn="b" rotWithShape="0" blurRad="38100" dist="20000" dir="5400000">
                <a:srgbClr val="000000">
                  <a:alpha val="38000"/>
                </a:srgbClr>
              </a:outerShdw>
            </a:effectLst>
          </p:spPr>
          <p:txBody>
            <a:bodyPr wrap="square" lIns="45719" tIns="45719" rIns="45719" bIns="45719" numCol="1" anchor="t">
              <a:noAutofit/>
            </a:bodyPr>
            <a:lstStyle/>
            <a:p>
              <a:pPr/>
            </a:p>
          </p:txBody>
        </p:sp>
        <p:sp>
          <p:nvSpPr>
            <p:cNvPr id="236" name="triple lecteur…"/>
            <p:cNvSpPr/>
            <p:nvPr/>
          </p:nvSpPr>
          <p:spPr>
            <a:xfrm>
              <a:off x="5212606" y="3432331"/>
              <a:ext cx="1367765" cy="1482726"/>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sz="1300"/>
              </a:pPr>
              <a:r>
                <a:rPr b="1"/>
                <a:t>triple lecteur</a:t>
              </a:r>
              <a:r>
                <a:t> </a:t>
              </a:r>
            </a:p>
            <a:p>
              <a:pPr algn="ctr">
                <a:defRPr sz="1300"/>
              </a:pPr>
              <a:r>
                <a:t>&gt;le liseur</a:t>
              </a:r>
            </a:p>
            <a:p>
              <a:pPr algn="ctr">
                <a:defRPr sz="1300"/>
              </a:pPr>
              <a:r>
                <a:t>&gt;le lu</a:t>
              </a:r>
            </a:p>
            <a:p>
              <a:pPr algn="ctr">
                <a:defRPr sz="1300"/>
              </a:pPr>
              <a:r>
                <a:t>&gt;le lectant</a:t>
              </a:r>
            </a:p>
            <a:p>
              <a:pPr algn="ctr">
                <a:defRPr sz="1100"/>
              </a:pPr>
            </a:p>
            <a:p>
              <a:pPr algn="ctr">
                <a:defRPr sz="1100"/>
              </a:pPr>
              <a:r>
                <a:t>Michel Picard</a:t>
              </a:r>
            </a:p>
            <a:p>
              <a:pPr algn="ctr">
                <a:defRPr sz="1100"/>
              </a:pPr>
              <a:r>
                <a:rPr i="1"/>
                <a:t>La lecture comme jeu</a:t>
              </a:r>
              <a:r>
                <a:t>, 1986</a:t>
              </a:r>
            </a:p>
          </p:txBody>
        </p:sp>
        <p:sp>
          <p:nvSpPr>
            <p:cNvPr id="237" name="les postures de lecture (Dominique Bucheton, 1999)…"/>
            <p:cNvSpPr/>
            <p:nvPr/>
          </p:nvSpPr>
          <p:spPr>
            <a:xfrm>
              <a:off x="6622459" y="3432331"/>
              <a:ext cx="1718748" cy="1702729"/>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p>
              <a:pPr algn="ctr">
                <a:defRPr b="1" sz="1300"/>
              </a:pPr>
              <a:r>
                <a:t>les postures de lecture </a:t>
              </a:r>
              <a:r>
                <a:rPr b="0"/>
                <a:t>(</a:t>
              </a:r>
              <a:r>
                <a:rPr b="0" sz="1000"/>
                <a:t>Dominique Bucheton, 1999)</a:t>
              </a:r>
              <a:r>
                <a:t> </a:t>
              </a:r>
            </a:p>
            <a:p>
              <a:pPr algn="ctr">
                <a:defRPr sz="1300"/>
              </a:pPr>
              <a:r>
                <a:t>&gt;texte tâche</a:t>
              </a:r>
            </a:p>
            <a:p>
              <a:pPr algn="ctr">
                <a:defRPr sz="1300"/>
              </a:pPr>
              <a:r>
                <a:t>&gt;texte action</a:t>
              </a:r>
            </a:p>
            <a:p>
              <a:pPr algn="ctr">
                <a:defRPr sz="1300"/>
              </a:pPr>
              <a:r>
                <a:t>&gt;texte signe</a:t>
              </a:r>
            </a:p>
            <a:p>
              <a:pPr algn="ctr">
                <a:defRPr sz="1300"/>
              </a:pPr>
              <a:r>
                <a:t>&gt;texte tremplin</a:t>
              </a:r>
            </a:p>
            <a:p>
              <a:pPr algn="ctr">
                <a:defRPr sz="1300"/>
              </a:pPr>
              <a:r>
                <a:t>&gt;texte objet </a:t>
              </a:r>
            </a:p>
          </p:txBody>
        </p:sp>
        <p:sp>
          <p:nvSpPr>
            <p:cNvPr id="238" name="sens produit par le sujet lisant qui actualise le texte"/>
            <p:cNvSpPr/>
            <p:nvPr/>
          </p:nvSpPr>
          <p:spPr>
            <a:xfrm>
              <a:off x="5202694" y="2822405"/>
              <a:ext cx="3121553" cy="574076"/>
            </a:xfrm>
            <a:prstGeom prst="rect">
              <a:avLst/>
            </a:prstGeom>
            <a:solidFill>
              <a:srgbClr val="FFFFFF"/>
            </a:solidFill>
            <a:ln w="25400" cap="flat">
              <a:solidFill>
                <a:schemeClr val="accent1"/>
              </a:solidFill>
              <a:prstDash val="solid"/>
              <a:round/>
            </a:ln>
            <a:effectLst/>
            <a:extLst>
              <a:ext uri="{C572A759-6A51-4108-AA02-DFA0A04FC94B}">
                <ma14:wrappingTextBoxFlag xmlns:ma14="http://schemas.microsoft.com/office/mac/drawingml/2011/main" val="1"/>
              </a:ext>
            </a:extLst>
          </p:spPr>
          <p:txBody>
            <a:bodyPr wrap="square" lIns="45719" tIns="45719" rIns="45719" bIns="45719" numCol="1" anchor="ctr">
              <a:noAutofit/>
            </a:bodyPr>
            <a:lstStyle>
              <a:lvl1pPr algn="ctr">
                <a:defRPr sz="1300"/>
              </a:lvl1pPr>
            </a:lstStyle>
            <a:p>
              <a:pPr/>
              <a:r>
                <a:t>sens produit par le sujet lisant qui actualise le texte</a:t>
              </a:r>
            </a:p>
          </p:txBody>
        </p:sp>
        <p:sp>
          <p:nvSpPr>
            <p:cNvPr id="239" name="« Faire place au sujet lecteur en classe : quelles voies pour renouveler les approches de la lecture analytique au collège et au lycée ? », intervention d'Anne Vibert, inspectrice générale, en séminaire national (mars 2011)."/>
            <p:cNvSpPr txBox="1"/>
            <p:nvPr/>
          </p:nvSpPr>
          <p:spPr>
            <a:xfrm>
              <a:off x="-72519" y="86509"/>
              <a:ext cx="5812143" cy="7010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defRPr sz="1100">
                  <a:solidFill>
                    <a:srgbClr val="FF2600"/>
                  </a:solidFill>
                </a:defRPr>
              </a:lvl1pPr>
            </a:lstStyle>
            <a:p>
              <a:pPr/>
              <a:r>
                <a:t>« Faire place au sujet lecteur en classe : quelles voies pour renouveler les approches de la lecture analytique au collège et au lycée ? », intervention d'Anne Vibert, inspectrice générale, en séminaire national (mars 2011). </a:t>
              </a:r>
            </a:p>
          </p:txBody>
        </p:sp>
      </p:gr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5" name="De la lecture subjective à la lecture experte : quelles démarches ?"/>
          <p:cNvSpPr txBox="1"/>
          <p:nvPr>
            <p:ph type="title" idx="4294967295"/>
          </p:nvPr>
        </p:nvSpPr>
        <p:spPr>
          <a:prstGeom prst="rect">
            <a:avLst/>
          </a:prstGeom>
        </p:spPr>
        <p:txBody>
          <a:bodyPr/>
          <a:lstStyle/>
          <a:p>
            <a:pPr/>
            <a:r>
              <a:t>De la lecture subjective à la lecture experte : quelles démarches ? </a:t>
            </a:r>
          </a:p>
        </p:txBody>
      </p:sp>
      <p:sp>
        <p:nvSpPr>
          <p:cNvPr id="246" name="1. donner sa place au sujet lecteur, laisser le temps aux lectures subjectives"/>
          <p:cNvSpPr/>
          <p:nvPr/>
        </p:nvSpPr>
        <p:spPr>
          <a:xfrm>
            <a:off x="470704" y="1442583"/>
            <a:ext cx="3410315" cy="626069"/>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1. donner sa place au sujet lecteur, laisser le temps aux </a:t>
            </a:r>
            <a:r>
              <a:rPr b="1"/>
              <a:t>lectures subjectives</a:t>
            </a:r>
          </a:p>
        </p:txBody>
      </p:sp>
      <p:sp>
        <p:nvSpPr>
          <p:cNvPr id="247" name="2. prendre appui sur les lectures subjectives pour conduire une lecture experte"/>
          <p:cNvSpPr/>
          <p:nvPr/>
        </p:nvSpPr>
        <p:spPr>
          <a:xfrm>
            <a:off x="5064399" y="1442583"/>
            <a:ext cx="3410315" cy="626069"/>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2. prendre appui sur les lectures subjectives pour conduire une </a:t>
            </a:r>
            <a:r>
              <a:rPr b="1"/>
              <a:t>lecture experte</a:t>
            </a:r>
          </a:p>
        </p:txBody>
      </p:sp>
      <p:sp>
        <p:nvSpPr>
          <p:cNvPr id="248" name="faire émerger les lectures actualisantes des élèves"/>
          <p:cNvSpPr/>
          <p:nvPr/>
        </p:nvSpPr>
        <p:spPr>
          <a:xfrm>
            <a:off x="461928" y="2136591"/>
            <a:ext cx="3427866" cy="483365"/>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defRPr sz="1300"/>
            </a:lvl1pPr>
          </a:lstStyle>
          <a:p>
            <a:pPr/>
            <a:r>
              <a:t>faire émerger les lectures actualisantes des élèves </a:t>
            </a:r>
          </a:p>
        </p:txBody>
      </p:sp>
      <p:sp>
        <p:nvSpPr>
          <p:cNvPr id="249" name="construire des questionnaires impliquants…"/>
          <p:cNvSpPr txBox="1"/>
          <p:nvPr/>
        </p:nvSpPr>
        <p:spPr>
          <a:xfrm>
            <a:off x="449466" y="2697480"/>
            <a:ext cx="3452791" cy="146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100"/>
            </a:pPr>
            <a:r>
              <a:t>construire des questionnaires impliquants</a:t>
            </a:r>
          </a:p>
          <a:p>
            <a:pPr marL="130342" indent="-130342">
              <a:buSzPct val="100000"/>
              <a:buChar char="-"/>
              <a:defRPr sz="1100"/>
            </a:pPr>
            <a:r>
              <a:t>comment vous représentez-vous les personnages, les lieux ?</a:t>
            </a:r>
          </a:p>
          <a:p>
            <a:pPr marL="130342" indent="-130342">
              <a:buSzPct val="100000"/>
              <a:buChar char="-"/>
              <a:defRPr sz="1100"/>
            </a:pPr>
            <a:r>
              <a:t>quelles images y associez-vous ? dessinez les lieux évoqués. </a:t>
            </a:r>
          </a:p>
          <a:p>
            <a:pPr marL="130342" indent="-130342">
              <a:buSzPct val="100000"/>
              <a:buChar char="-"/>
              <a:defRPr sz="1100"/>
            </a:pPr>
            <a:r>
              <a:t>comment vous figurez-vous les événements ? </a:t>
            </a:r>
          </a:p>
          <a:p>
            <a:pPr marL="130342" indent="-130342">
              <a:buSzPct val="100000"/>
              <a:buChar char="-"/>
              <a:defRPr sz="1100"/>
            </a:pPr>
            <a:r>
              <a:t>quel jugement moral portez-vous sur les personnages ? A quel personnage vous identifiez vous ? Quel personnage suscite votre rejet . </a:t>
            </a:r>
          </a:p>
        </p:txBody>
      </p:sp>
      <p:sp>
        <p:nvSpPr>
          <p:cNvPr id="250" name="pratiquer les carnets de lecture avec des consignes pour préciser ce qui est attendu…"/>
          <p:cNvSpPr/>
          <p:nvPr/>
        </p:nvSpPr>
        <p:spPr>
          <a:xfrm>
            <a:off x="387094" y="4789347"/>
            <a:ext cx="3427865" cy="739259"/>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pratiquer les </a:t>
            </a:r>
            <a:r>
              <a:rPr b="1"/>
              <a:t>carnets de lecture</a:t>
            </a:r>
            <a:r>
              <a:t> avec des consignes pour préciser ce qui est attendu</a:t>
            </a:r>
          </a:p>
          <a:p>
            <a:pPr algn="ctr">
              <a:defRPr sz="1300"/>
            </a:pPr>
            <a:r>
              <a:t>(lectures cursives, d’oeuvres intégrales)</a:t>
            </a:r>
          </a:p>
        </p:txBody>
      </p:sp>
      <p:sp>
        <p:nvSpPr>
          <p:cNvPr id="251" name="Ligne"/>
          <p:cNvSpPr/>
          <p:nvPr/>
        </p:nvSpPr>
        <p:spPr>
          <a:xfrm>
            <a:off x="3945061" y="1796544"/>
            <a:ext cx="1055296" cy="1"/>
          </a:xfrm>
          <a:prstGeom prst="line">
            <a:avLst/>
          </a:prstGeom>
          <a:ln w="25400">
            <a:solidFill>
              <a:schemeClr val="accent1"/>
            </a:solidFill>
            <a:tailEnd type="triangle"/>
          </a:ln>
          <a:effectLst>
            <a:outerShdw sx="100000" sy="100000" kx="0" ky="0" algn="b" rotWithShape="0" blurRad="38100" dist="20000" dir="5400000">
              <a:srgbClr val="000000">
                <a:alpha val="38000"/>
              </a:srgbClr>
            </a:outerShdw>
          </a:effectLst>
        </p:spPr>
        <p:txBody>
          <a:bodyPr lIns="45719" rIns="45719"/>
          <a:lstStyle/>
          <a:p>
            <a:pPr/>
          </a:p>
        </p:txBody>
      </p:sp>
      <p:sp>
        <p:nvSpPr>
          <p:cNvPr id="252" name="garder trace de ces lectures (résumé, reformulation)"/>
          <p:cNvSpPr/>
          <p:nvPr/>
        </p:nvSpPr>
        <p:spPr>
          <a:xfrm>
            <a:off x="387094" y="4202814"/>
            <a:ext cx="3427865" cy="483366"/>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lvl1pPr algn="ctr">
              <a:defRPr sz="1300"/>
            </a:lvl1pPr>
          </a:lstStyle>
          <a:p>
            <a:pPr/>
            <a:r>
              <a:t>garder trace de ces lectures (résumé, reformulation)</a:t>
            </a:r>
          </a:p>
        </p:txBody>
      </p:sp>
      <p:sp>
        <p:nvSpPr>
          <p:cNvPr id="253" name="insérer des écrits d’invention dans les blancs du texte"/>
          <p:cNvSpPr/>
          <p:nvPr/>
        </p:nvSpPr>
        <p:spPr>
          <a:xfrm>
            <a:off x="397133" y="5631774"/>
            <a:ext cx="3407787" cy="534095"/>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insérer des </a:t>
            </a:r>
            <a:r>
              <a:rPr b="1"/>
              <a:t>écrits d’invention</a:t>
            </a:r>
            <a:r>
              <a:t> dans les blancs du texte</a:t>
            </a:r>
          </a:p>
        </p:txBody>
      </p:sp>
      <p:sp>
        <p:nvSpPr>
          <p:cNvPr id="254" name="pratiquer la lecture expressive"/>
          <p:cNvSpPr/>
          <p:nvPr/>
        </p:nvSpPr>
        <p:spPr>
          <a:xfrm>
            <a:off x="397133" y="6265021"/>
            <a:ext cx="3427866" cy="333294"/>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pratiquer la </a:t>
            </a:r>
            <a:r>
              <a:rPr b="1"/>
              <a:t>lecture expressive</a:t>
            </a:r>
            <a:r>
              <a:t> </a:t>
            </a:r>
          </a:p>
        </p:txBody>
      </p:sp>
      <p:sp>
        <p:nvSpPr>
          <p:cNvPr id="255" name="constituer des cercles de lecture pour échanger autour des carnets de lecture"/>
          <p:cNvSpPr/>
          <p:nvPr/>
        </p:nvSpPr>
        <p:spPr>
          <a:xfrm>
            <a:off x="5064399" y="2210189"/>
            <a:ext cx="3410315" cy="626070"/>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constituer des </a:t>
            </a:r>
            <a:r>
              <a:rPr b="1"/>
              <a:t>cercles de lecture</a:t>
            </a:r>
            <a:r>
              <a:t> pour échanger autour des carnets de lecture</a:t>
            </a:r>
          </a:p>
        </p:txBody>
      </p:sp>
      <p:sp>
        <p:nvSpPr>
          <p:cNvPr id="256" name="conduire des débats interprétatifs…"/>
          <p:cNvSpPr/>
          <p:nvPr/>
        </p:nvSpPr>
        <p:spPr>
          <a:xfrm>
            <a:off x="5064399" y="2898817"/>
            <a:ext cx="3410315" cy="626070"/>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conduire des </a:t>
            </a:r>
            <a:r>
              <a:rPr b="1"/>
              <a:t>débats interprétatifs</a:t>
            </a:r>
          </a:p>
          <a:p>
            <a:pPr algn="ctr">
              <a:defRPr sz="1300"/>
            </a:pPr>
            <a:r>
              <a:t>sur les points d’incertitude du texte</a:t>
            </a:r>
          </a:p>
        </p:txBody>
      </p:sp>
      <p:sp>
        <p:nvSpPr>
          <p:cNvPr id="257" name="formuler des questions à partir de la lecture des carnets…"/>
          <p:cNvSpPr txBox="1"/>
          <p:nvPr/>
        </p:nvSpPr>
        <p:spPr>
          <a:xfrm>
            <a:off x="5047882" y="3574744"/>
            <a:ext cx="3443349" cy="54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1100"/>
            </a:pPr>
            <a:r>
              <a:t>formuler des questions à partir de la lecture des carnets</a:t>
            </a:r>
          </a:p>
          <a:p>
            <a:pPr algn="ctr">
              <a:defRPr sz="1100"/>
            </a:pPr>
            <a:r>
              <a:t>de lecture  (Sylviane Ahr)</a:t>
            </a:r>
          </a:p>
        </p:txBody>
      </p:sp>
      <p:sp>
        <p:nvSpPr>
          <p:cNvPr id="258" name="pratiquer des écrits d’invention mettant un sujet lecteur pour s’approprier la méthode de la lecture analytique"/>
          <p:cNvSpPr/>
          <p:nvPr/>
        </p:nvSpPr>
        <p:spPr>
          <a:xfrm>
            <a:off x="5064399" y="4181544"/>
            <a:ext cx="3410315" cy="806451"/>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nchor="ctr"/>
          <a:lstStyle/>
          <a:p>
            <a:pPr algn="ctr">
              <a:defRPr sz="1300"/>
            </a:pPr>
            <a:r>
              <a:t>pratiquer des </a:t>
            </a:r>
            <a:r>
              <a:rPr b="1"/>
              <a:t>écrits d’invention</a:t>
            </a:r>
            <a:r>
              <a:t> mettant un sujet lecteur </a:t>
            </a:r>
            <a:r>
              <a:rPr b="1"/>
              <a:t>pour s’approprier la méthode de la lecture analytique </a:t>
            </a:r>
          </a:p>
        </p:txBody>
      </p:sp>
      <p:sp>
        <p:nvSpPr>
          <p:cNvPr id="259" name="« Faire place au sujet lecteur en classe : quelles voies pour renouveler les approches de la lecture analytique au collège et au lycée ? », intervention d'Anne Vibert, inspectrice générale, en séminaire national (mars 2011)."/>
          <p:cNvSpPr txBox="1"/>
          <p:nvPr/>
        </p:nvSpPr>
        <p:spPr>
          <a:xfrm>
            <a:off x="4889815" y="5253160"/>
            <a:ext cx="3759482" cy="85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100">
                <a:solidFill>
                  <a:srgbClr val="FF2600"/>
                </a:solidFill>
              </a:defRPr>
            </a:lvl1pPr>
          </a:lstStyle>
          <a:p>
            <a:pPr/>
            <a:r>
              <a:t>« Faire place au sujet lecteur en classe : quelles voies pour renouveler les approches de la lecture analytique au collège et au lycée ? », intervention d'Anne Vibert, inspectrice générale, en séminaire national (mars 2011).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2" name="Que lire en CAP ?"/>
          <p:cNvSpPr txBox="1"/>
          <p:nvPr>
            <p:ph type="title" idx="4294967295"/>
          </p:nvPr>
        </p:nvSpPr>
        <p:spPr>
          <a:xfrm>
            <a:off x="457200" y="-178192"/>
            <a:ext cx="8229600" cy="1508126"/>
          </a:xfrm>
          <a:prstGeom prst="rect">
            <a:avLst/>
          </a:prstGeom>
        </p:spPr>
        <p:txBody>
          <a:bodyPr/>
          <a:lstStyle/>
          <a:p>
            <a:pPr/>
            <a:r>
              <a:t>Que lire en CAP ?</a:t>
            </a:r>
          </a:p>
        </p:txBody>
      </p:sp>
      <p:sp>
        <p:nvSpPr>
          <p:cNvPr id="263" name="place centrale de la littérature : « creuset de la réflexion…"/>
          <p:cNvSpPr txBox="1"/>
          <p:nvPr/>
        </p:nvSpPr>
        <p:spPr>
          <a:xfrm>
            <a:off x="589306" y="6268706"/>
            <a:ext cx="7507870" cy="574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600">
                <a:solidFill>
                  <a:srgbClr val="FF2600"/>
                </a:solidFill>
              </a:defRPr>
            </a:pPr>
            <a:r>
              <a:t>place centrale de la littérature : « creuset de la réflexion</a:t>
            </a:r>
          </a:p>
          <a:p>
            <a:pPr algn="ctr">
              <a:defRPr sz="1600">
                <a:solidFill>
                  <a:srgbClr val="FF2600"/>
                </a:solidFill>
              </a:defRPr>
            </a:pPr>
            <a:r>
              <a:t>sur soi et sur le monde » </a:t>
            </a:r>
          </a:p>
        </p:txBody>
      </p:sp>
      <p:graphicFrame>
        <p:nvGraphicFramePr>
          <p:cNvPr id="264" name="Tableau"/>
          <p:cNvGraphicFramePr/>
          <p:nvPr/>
        </p:nvGraphicFramePr>
        <p:xfrm>
          <a:off x="513093" y="853537"/>
          <a:ext cx="8130514" cy="4641290"/>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058906"/>
                <a:gridCol w="4058906"/>
              </a:tblGrid>
              <a:tr h="190500">
                <a:tc gridSpan="2">
                  <a:txBody>
                    <a:bodyPr/>
                    <a:lstStyle/>
                    <a:p>
                      <a:pPr algn="ctr"/>
                      <a:r>
                        <a:rPr b="1" sz="1200">
                          <a:sym typeface="Calibri"/>
                        </a:rPr>
                        <a:t>Dire, s’affirmer, s’émanciper</a:t>
                      </a:r>
                    </a:p>
                  </a:txBody>
                  <a:tcPr marL="0" marR="0" marT="0" marB="0" anchor="t" anchorCtr="0" horzOverflow="overflow">
                    <a:lnB w="12700">
                      <a:solidFill>
                        <a:srgbClr val="000000"/>
                      </a:solidFill>
                    </a:lnB>
                    <a:solidFill>
                      <a:srgbClr val="CFF6F7"/>
                    </a:solidFill>
                  </a:tcPr>
                </a:tc>
                <a:tc hMerge="1">
                  <a:tcPr/>
                </a:tc>
              </a:tr>
              <a:tr h="503228">
                <a:tc gridSpan="2">
                  <a:txBody>
                    <a:bodyPr/>
                    <a:lstStyle/>
                    <a:p>
                      <a:pPr algn="ctr">
                        <a:defRPr b="1" sz="1200">
                          <a:sym typeface="Calibri"/>
                        </a:defRPr>
                      </a:pPr>
                      <a:r>
                        <a:t>références</a:t>
                      </a:r>
                    </a:p>
                    <a:p>
                      <a:pPr algn="just">
                        <a:defRPr sz="1200">
                          <a:sym typeface="Calibri"/>
                        </a:defRPr>
                      </a:pPr>
                      <a:r>
                        <a:t>poésie lyrique, écrits autobiographiques (correspondances, journaux, autobiographies, autofictions), autoportraits...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1612900">
                <a:tc>
                  <a:txBody>
                    <a:bodyPr/>
                    <a:lstStyle/>
                    <a:p>
                      <a:pPr algn="ctr">
                        <a:defRPr sz="1200">
                          <a:sym typeface="Calibri"/>
                        </a:defRPr>
                      </a:pPr>
                      <a:r>
                        <a:rPr b="1"/>
                        <a:t>une oeuvre littéraire</a:t>
                      </a:r>
                      <a:endParaRPr b="1"/>
                    </a:p>
                    <a:p>
                      <a:pPr algn="ctr">
                        <a:defRPr sz="1200">
                          <a:sym typeface="Calibri"/>
                        </a:defRPr>
                      </a:pPr>
                      <a:r>
                        <a:rPr b="1" u="sng"/>
                        <a:t>pour</a:t>
                      </a:r>
                      <a:r>
                        <a:rPr b="1"/>
                        <a:t> par ex.</a:t>
                      </a:r>
                    </a:p>
                    <a:p>
                      <a:pPr>
                        <a:defRPr sz="1200">
                          <a:sym typeface="Calibri"/>
                        </a:defRPr>
                      </a:pPr>
                      <a:r>
                        <a:t>- montrer les variations de l’identité dans des écritures discontinues (journal, correspondance) </a:t>
                      </a:r>
                    </a:p>
                    <a:p>
                      <a:pPr marL="120315" indent="-120315">
                        <a:buSzPct val="100000"/>
                        <a:buChar char="-"/>
                        <a:defRPr sz="1200">
                          <a:sym typeface="Calibri"/>
                        </a:defRPr>
                      </a:pPr>
                      <a:r>
                        <a:t>suivre les étapes de la construction personnelle dans un récit de formation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sz="1200">
                          <a:sym typeface="Calibri"/>
                        </a:defRPr>
                      </a:pPr>
                      <a:r>
                        <a:rPr b="1"/>
                        <a:t>groupement de textes, d’œuvres iconographiques et de documents </a:t>
                      </a:r>
                      <a:br/>
                      <a:r>
                        <a:rPr b="1" u="sng"/>
                        <a:t>pour</a:t>
                      </a:r>
                      <a:endParaRPr b="1"/>
                    </a:p>
                    <a:p>
                      <a:pPr algn="just">
                        <a:defRPr sz="1200">
                          <a:sym typeface="Calibri"/>
                        </a:defRPr>
                      </a:pPr>
                      <a:r>
                        <a:t>ouvrir à la diversité des manières de se représenter et de se dire (rétrospection autobiographique ou immédiateté de l’autoportrait (textuel, pictural ou photographique) ; rapport à soi dans les selfies, profils et avatars ; déroulement d’un parcours de vie ou concentration sur un instant)</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r h="239473">
                <a:tc gridSpan="2">
                  <a:txBody>
                    <a:bodyPr/>
                    <a:lstStyle/>
                    <a:p>
                      <a:pPr algn="ctr"/>
                      <a:r>
                        <a:rPr b="1" sz="1200">
                          <a:sym typeface="Calibri"/>
                        </a:rPr>
                        <a:t>S’informer, informer, communiquer </a:t>
                      </a:r>
                    </a:p>
                  </a:txBody>
                  <a:tcPr marL="0" marR="0" marT="0" marB="0" anchor="t" anchorCtr="0" horzOverflow="overflow">
                    <a:lnT w="12700">
                      <a:solidFill>
                        <a:srgbClr val="000000"/>
                      </a:solidFill>
                    </a:lnT>
                    <a:lnB w="12700">
                      <a:solidFill>
                        <a:srgbClr val="000000"/>
                      </a:solidFill>
                    </a:lnB>
                    <a:solidFill>
                      <a:srgbClr val="CFF6F7"/>
                    </a:solidFill>
                  </a:tcPr>
                </a:tc>
                <a:tc hMerge="1">
                  <a:tcPr/>
                </a:tc>
              </a:tr>
              <a:tr h="412160">
                <a:tc gridSpan="2">
                  <a:txBody>
                    <a:bodyPr/>
                    <a:lstStyle/>
                    <a:p>
                      <a:pPr algn="ctr">
                        <a:defRPr b="1" sz="1200">
                          <a:sym typeface="Calibri"/>
                        </a:defRPr>
                      </a:pPr>
                      <a:r>
                        <a:t>corpus issu de tous les médias et réseaux sociaux autour d’une thématique ou d’un événement</a:t>
                      </a:r>
                    </a:p>
                    <a:p>
                      <a:pPr algn="ctr">
                        <a:defRPr sz="1200">
                          <a:sym typeface="Calibri"/>
                        </a:defRPr>
                      </a:pPr>
                      <a:r>
                        <a:t>articles de presse papier ou numérique, émissions radiophoniques et télévisuelles, webdocumentaires...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190500">
                <a:tc gridSpan="2">
                  <a:txBody>
                    <a:bodyPr/>
                    <a:lstStyle/>
                    <a:p>
                      <a:pPr algn="ctr"/>
                      <a:r>
                        <a:rPr b="1" sz="1200">
                          <a:sym typeface="Calibri"/>
                        </a:rPr>
                        <a:t>Rêver, imaginer, créer</a:t>
                      </a:r>
                    </a:p>
                  </a:txBody>
                  <a:tcPr marL="0" marR="0" marT="0" marB="0" anchor="t" anchorCtr="0" horzOverflow="overflow">
                    <a:lnT w="12700">
                      <a:solidFill>
                        <a:srgbClr val="000000"/>
                      </a:solidFill>
                    </a:lnT>
                    <a:lnB w="12700">
                      <a:solidFill>
                        <a:srgbClr val="000000"/>
                      </a:solidFill>
                    </a:lnB>
                    <a:solidFill>
                      <a:srgbClr val="CFF6F7"/>
                    </a:solidFill>
                  </a:tcPr>
                </a:tc>
                <a:tc hMerge="1">
                  <a:tcPr/>
                </a:tc>
              </a:tr>
              <a:tr h="753769">
                <a:tc gridSpan="2">
                  <a:txBody>
                    <a:bodyPr/>
                    <a:lstStyle/>
                    <a:p>
                      <a:pPr algn="ctr">
                        <a:defRPr sz="1200">
                          <a:sym typeface="Calibri"/>
                        </a:defRPr>
                      </a:pPr>
                      <a:r>
                        <a:rPr b="1"/>
                        <a:t>référence</a:t>
                      </a:r>
                      <a:r>
                        <a:t>s</a:t>
                      </a:r>
                    </a:p>
                    <a:p>
                      <a:pPr algn="just">
                        <a:defRPr sz="1200">
                          <a:sym typeface="Calibri"/>
                        </a:defRPr>
                      </a:pPr>
                      <a:r>
                        <a:t>- poésie, nouvelles, contes, romans ;</a:t>
                      </a:r>
                      <a:br/>
                      <a:r>
                        <a:t>- œuvres cinématographiques ou dramatiques, bande dessinée, peinture, sculpture, musique, danse, photographie, arts numériques.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901700">
                <a:tc>
                  <a:txBody>
                    <a:bodyPr/>
                    <a:lstStyle/>
                    <a:p>
                      <a:pPr algn="ctr">
                        <a:defRPr b="1" sz="1200">
                          <a:sym typeface="Calibri"/>
                        </a:defRPr>
                      </a:pPr>
                      <a:r>
                        <a:t>une oeuvre littéraire</a:t>
                      </a:r>
                    </a:p>
                    <a:p>
                      <a:pPr algn="ctr">
                        <a:defRPr b="1" sz="1200" u="sng">
                          <a:sym typeface="Calibri"/>
                        </a:defRPr>
                      </a:pPr>
                      <a:r>
                        <a:t>pour</a:t>
                      </a:r>
                      <a:endParaRPr b="0" u="none"/>
                    </a:p>
                    <a:p>
                      <a:pPr algn="just">
                        <a:defRPr sz="1200">
                          <a:sym typeface="Calibri"/>
                        </a:defRPr>
                      </a:pPr>
                      <a:r>
                        <a:t>mettre à distance le monde grâce à sa dimension poétique, onirique ou mythologique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sz="1200">
                          <a:sym typeface="Calibri"/>
                        </a:defRPr>
                      </a:pPr>
                      <a:r>
                        <a:rPr b="1"/>
                        <a:t>un groupement de textes, œuvres et documents (d’un autre genre ou registre)</a:t>
                      </a:r>
                      <a:r>
                        <a:t> </a:t>
                      </a:r>
                    </a:p>
                    <a:p>
                      <a:pPr algn="ctr">
                        <a:defRPr sz="1200">
                          <a:sym typeface="Calibri"/>
                        </a:defRPr>
                      </a:pPr>
                      <a:r>
                        <a:rPr b="1" u="sng"/>
                        <a:t>pour</a:t>
                      </a:r>
                      <a:r>
                        <a:rPr b="1"/>
                        <a:t> par ex.</a:t>
                      </a:r>
                      <a:r>
                        <a:t> </a:t>
                      </a:r>
                    </a:p>
                    <a:p>
                      <a:pPr algn="just">
                        <a:defRPr sz="1200">
                          <a:sym typeface="Calibri"/>
                        </a:defRPr>
                      </a:pPr>
                      <a:r>
                        <a:t>observer les permanences ou les ruptures esthétiques et comprendre les effets des réécritures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r h="256248">
                <a:tc gridSpan="2">
                  <a:txBody>
                    <a:bodyPr/>
                    <a:lstStyle/>
                    <a:p>
                      <a:pPr algn="ctr"/>
                      <a:r>
                        <a:rPr b="1" sz="1200">
                          <a:sym typeface="Calibri"/>
                        </a:rPr>
                        <a:t>Perspective d’étude en co-intervention : lire le métier</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CFF6F7"/>
                    </a:solidFill>
                  </a:tcPr>
                </a:tc>
                <a:tc hMerge="1">
                  <a:tcPr/>
                </a:tc>
              </a:tr>
              <a:tr h="368300">
                <a:tc>
                  <a:txBody>
                    <a:bodyPr/>
                    <a:lstStyle/>
                    <a:p>
                      <a:pPr algn="ctr">
                        <a:defRPr b="1" sz="1200">
                          <a:sym typeface="Calibri"/>
                        </a:defRPr>
                      </a:pPr>
                      <a:r>
                        <a:t>oeuvres littéraires et artistiques</a:t>
                      </a:r>
                    </a:p>
                    <a:p>
                      <a:pPr algn="ctr">
                        <a:defRPr sz="1200">
                          <a:sym typeface="Calibri"/>
                        </a:defRPr>
                      </a:pPr>
                      <a:r>
                        <a:t>en lien avec les métiers</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b="1" sz="1200">
                          <a:sym typeface="Calibri"/>
                        </a:defRPr>
                      </a:pPr>
                      <a:r>
                        <a:t>écrits professionnels</a:t>
                      </a:r>
                    </a:p>
                    <a:p>
                      <a:pPr algn="just">
                        <a:defRPr sz="1200">
                          <a:sym typeface="Calibri"/>
                        </a:defRPr>
                      </a:pPr>
                      <a:r>
                        <a:t>rapport d’activités, dossier, contrat, notice technique...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bl>
          </a:graphicData>
        </a:graphic>
      </p:graphicFrame>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7" name="Que lire en bac pro ?"/>
          <p:cNvSpPr txBox="1"/>
          <p:nvPr>
            <p:ph type="title" idx="4294967295"/>
          </p:nvPr>
        </p:nvSpPr>
        <p:spPr>
          <a:xfrm>
            <a:off x="457200" y="-200714"/>
            <a:ext cx="8229600" cy="1508126"/>
          </a:xfrm>
          <a:prstGeom prst="rect">
            <a:avLst/>
          </a:prstGeom>
        </p:spPr>
        <p:txBody>
          <a:bodyPr/>
          <a:lstStyle/>
          <a:p>
            <a:pPr/>
            <a:r>
              <a:t>Que lire en bac pro ?</a:t>
            </a:r>
          </a:p>
        </p:txBody>
      </p:sp>
      <p:graphicFrame>
        <p:nvGraphicFramePr>
          <p:cNvPr id="268" name="Tableau"/>
          <p:cNvGraphicFramePr/>
          <p:nvPr/>
        </p:nvGraphicFramePr>
        <p:xfrm>
          <a:off x="376363" y="891360"/>
          <a:ext cx="8584151" cy="5184833"/>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4285725"/>
                <a:gridCol w="4285725"/>
              </a:tblGrid>
              <a:tr h="190500">
                <a:tc gridSpan="2">
                  <a:txBody>
                    <a:bodyPr/>
                    <a:lstStyle/>
                    <a:p>
                      <a:pPr algn="ctr"/>
                      <a:r>
                        <a:rPr b="1" sz="1200">
                          <a:sym typeface="Calibri"/>
                        </a:rPr>
                        <a:t>Devenir soi : écritures autobiographiques </a:t>
                      </a:r>
                    </a:p>
                  </a:txBody>
                  <a:tcPr marL="0" marR="0" marT="0" marB="0" anchor="t" anchorCtr="0" horzOverflow="overflow">
                    <a:lnB w="12700">
                      <a:solidFill>
                        <a:srgbClr val="000000"/>
                      </a:solidFill>
                    </a:lnB>
                    <a:solidFill>
                      <a:srgbClr val="CFF6F7"/>
                    </a:solidFill>
                  </a:tcPr>
                </a:tc>
                <a:tc hMerge="1">
                  <a:tcPr/>
                </a:tc>
              </a:tr>
              <a:tr h="723900">
                <a:tc gridSpan="2">
                  <a:txBody>
                    <a:bodyPr/>
                    <a:lstStyle/>
                    <a:p>
                      <a:pPr algn="ctr">
                        <a:defRPr b="1" sz="1200">
                          <a:sym typeface="Calibri"/>
                        </a:defRPr>
                      </a:pPr>
                      <a:r>
                        <a:t>	Références </a:t>
                      </a:r>
                    </a:p>
                    <a:p>
                      <a:pPr algn="just">
                        <a:defRPr b="1" sz="1200">
                          <a:sym typeface="Calibri"/>
                        </a:defRPr>
                      </a:pPr>
                      <a:r>
                        <a:rPr b="0"/>
                        <a:t>poésie lyrique, correspondances, récits de vie ou de voyages, autoportraits anciens et contemporains, toutes les formes d’exploration et de représentation de soi par l’écrit ou par l’image (journaux, carnets, pratiques épistolaires), biographies, mémoires.</a:t>
                      </a:r>
                      <a:r>
                        <a:t>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368300">
                <a:tc>
                  <a:txBody>
                    <a:bodyPr/>
                    <a:lstStyle/>
                    <a:p>
                      <a:pPr algn="ctr"/>
                      <a:r>
                        <a:rPr b="1" sz="1200">
                          <a:sym typeface="Calibri"/>
                        </a:rPr>
                        <a:t>une oeuvre littéraire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sz="1200">
                          <a:sym typeface="Calibri"/>
                        </a:defRPr>
                      </a:pPr>
                      <a:r>
                        <a:rPr b="1"/>
                        <a:t>un groupement de textes, d’œuvres artistiques et de documents d’époques variées</a:t>
                      </a:r>
                      <a:r>
                        <a:t>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r h="546100">
                <a:tc gridSpan="2">
                  <a:txBody>
                    <a:bodyPr/>
                    <a:lstStyle/>
                    <a:p>
                      <a:pPr algn="ctr">
                        <a:defRPr b="1" sz="1200">
                          <a:sym typeface="Calibri"/>
                        </a:defRPr>
                      </a:pPr>
                      <a:r>
                        <a:t>deux axes</a:t>
                      </a:r>
                    </a:p>
                    <a:p>
                      <a:pPr algn="just">
                        <a:defRPr b="1" sz="1200">
                          <a:sym typeface="Calibri"/>
                        </a:defRPr>
                      </a:pPr>
                      <a:r>
                        <a:rPr b="0"/>
                        <a:t>l’exploration de l’intime et du privé</a:t>
                      </a:r>
                      <a:endParaRPr b="0"/>
                    </a:p>
                    <a:p>
                      <a:pPr algn="just">
                        <a:defRPr b="1" sz="1200">
                          <a:sym typeface="Calibri"/>
                        </a:defRPr>
                      </a:pPr>
                      <a:r>
                        <a:rPr b="0"/>
                        <a:t>la construction de soi dans le rapport aux autres et au monde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193018">
                <a:tc gridSpan="2">
                  <a:txBody>
                    <a:bodyPr/>
                    <a:lstStyle/>
                    <a:p>
                      <a:pPr algn="ctr"/>
                      <a:r>
                        <a:rPr b="1" sz="1200">
                          <a:sym typeface="Calibri"/>
                        </a:rPr>
                        <a:t>S’informer, informer : les circuits de l’information </a:t>
                      </a:r>
                    </a:p>
                  </a:txBody>
                  <a:tcPr marL="0" marR="0" marT="0" marB="0" anchor="t" anchorCtr="0" horzOverflow="overflow">
                    <a:lnT w="12700">
                      <a:solidFill>
                        <a:srgbClr val="000000"/>
                      </a:solidFill>
                    </a:lnT>
                    <a:lnB w="12700">
                      <a:solidFill>
                        <a:srgbClr val="000000"/>
                      </a:solidFill>
                    </a:lnB>
                    <a:solidFill>
                      <a:srgbClr val="CFF6F7"/>
                    </a:solidFill>
                  </a:tcPr>
                </a:tc>
                <a:tc hMerge="1">
                  <a:tcPr/>
                </a:tc>
              </a:tr>
              <a:tr h="1079500">
                <a:tc gridSpan="2">
                  <a:txBody>
                    <a:bodyPr/>
                    <a:lstStyle/>
                    <a:p>
                      <a:pPr algn="ctr">
                        <a:defRPr sz="1200">
                          <a:sym typeface="Calibri"/>
                        </a:defRPr>
                      </a:pPr>
                      <a:r>
                        <a:t>	</a:t>
                      </a:r>
                      <a:r>
                        <a:rPr b="1"/>
                        <a:t>un groupement de textes et de documents variés</a:t>
                      </a:r>
                      <a:r>
                        <a:t> </a:t>
                      </a:r>
                      <a:br/>
                      <a:r>
                        <a:t>	autour d’une information présente ou passée dépassant le cadre de l’anecdotique, et suscitant une réflexion </a:t>
                      </a:r>
                    </a:p>
                    <a:p>
                      <a:pPr algn="ctr">
                        <a:defRPr sz="1200">
                          <a:latin typeface="+mn-lt"/>
                          <a:ea typeface="+mn-ea"/>
                          <a:cs typeface="+mn-cs"/>
                          <a:sym typeface="Helvetica"/>
                        </a:defRPr>
                      </a:pPr>
                      <a:r>
                        <a:t>supports textuels variés, images fixes et animées, presse papier et presse en ligne, fils d’actualités, radio et web-radio, extraits de journaux télévisés ou de chaînes d’informations en continu, documentaires, réseaux sociaux, blogues </a:t>
                      </a:r>
                    </a:p>
                    <a:p>
                      <a:pPr algn="ctr">
                        <a:defRPr sz="1200">
                          <a:latin typeface="+mn-lt"/>
                          <a:ea typeface="+mn-ea"/>
                          <a:cs typeface="+mn-cs"/>
                          <a:sym typeface="Helvetica"/>
                        </a:defRPr>
                      </a:pPr>
                      <a:r>
                        <a:t>œuvres révélant le regard que les artistes, du XVIIIe siècle à nos jours, portent sur la société de communication et d’information.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215900">
                <a:tc gridSpan="2">
                  <a:txBody>
                    <a:bodyPr/>
                    <a:lstStyle/>
                    <a:p>
                      <a:pPr algn="ctr"/>
                      <a:r>
                        <a:rPr b="1" sz="1200">
                          <a:sym typeface="Calibri"/>
                        </a:rPr>
                        <a:t>	Dire et se faire entendre : la parole, le théâtre, l’éloquence </a:t>
                      </a:r>
                    </a:p>
                  </a:txBody>
                  <a:tcPr marL="0" marR="0" marT="0" marB="0" anchor="t" anchorCtr="0" horzOverflow="overflow">
                    <a:lnT w="12700">
                      <a:solidFill>
                        <a:srgbClr val="000000"/>
                      </a:solidFill>
                    </a:lnT>
                    <a:lnB w="12700">
                      <a:solidFill>
                        <a:srgbClr val="000000"/>
                      </a:solidFill>
                    </a:lnB>
                    <a:solidFill>
                      <a:srgbClr val="CFF6F7"/>
                    </a:solidFill>
                  </a:tcPr>
                </a:tc>
                <a:tc hMerge="1">
                  <a:tcPr/>
                </a:tc>
              </a:tr>
              <a:tr h="546100">
                <a:tc gridSpan="2">
                  <a:txBody>
                    <a:bodyPr/>
                    <a:lstStyle/>
                    <a:p>
                      <a:pPr algn="ctr">
                        <a:defRPr b="1" sz="1200">
                          <a:sym typeface="Calibri"/>
                        </a:defRPr>
                      </a:pPr>
                      <a:r>
                        <a:t>références</a:t>
                      </a:r>
                    </a:p>
                    <a:p>
                      <a:pPr algn="just">
                        <a:defRPr sz="1200">
                          <a:sym typeface="Calibri"/>
                        </a:defRPr>
                      </a:pPr>
                      <a:r>
                        <a:t>textes et discours oraux, anciens et contemporains dans lesquels la parole est mise en scène: poésie, théâtre, parole publique, discours historiques, politiques ou judiciaires, conversations, entretiens, interviews, débats...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hMerge="1">
                  <a:tcPr/>
                </a:tc>
              </a:tr>
              <a:tr h="723900">
                <a:tc>
                  <a:txBody>
                    <a:bodyPr/>
                    <a:lstStyle/>
                    <a:p>
                      <a:pPr algn="ctr">
                        <a:defRPr b="1" sz="1200">
                          <a:sym typeface="Calibri"/>
                        </a:defRPr>
                      </a:pPr>
                      <a:r>
                        <a:t>lecture intégrale d’une pièce de théâtre </a:t>
                      </a:r>
                      <a:r>
                        <a:rPr b="0"/>
                        <a:t>(répertoire classique ou contemporain) et de sa ou ses mises en scènes</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sz="1200">
                          <a:sym typeface="Calibri"/>
                        </a:defRPr>
                      </a:pPr>
                      <a:r>
                        <a:rPr b="1"/>
                        <a:t>un groupement de textes et d’enregistrements</a:t>
                      </a:r>
                      <a:r>
                        <a:t> (visuels et sonores) associant poèmes et discours d’époques variées </a:t>
                      </a:r>
                    </a:p>
                    <a:p>
                      <a:pPr algn="ctr">
                        <a:defRPr sz="1200">
                          <a:sym typeface="Calibri"/>
                        </a:defRPr>
                      </a:pPr>
                      <a:r>
                        <a:t>unité : pouvoirs de la parole, exploitation des ressources de la langue et de la mise en scène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r h="215900">
                <a:tc gridSpan="2">
                  <a:txBody>
                    <a:bodyPr/>
                    <a:lstStyle/>
                    <a:p>
                      <a:pPr algn="ctr"/>
                      <a:r>
                        <a:rPr b="1" sz="1200">
                          <a:sym typeface="Calibri"/>
                        </a:rPr>
                        <a:t>perspective d’étude en co-intervention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CFF6F7"/>
                    </a:solidFill>
                  </a:tcPr>
                </a:tc>
                <a:tc hMerge="1">
                  <a:tcPr/>
                </a:tc>
              </a:tr>
              <a:tr h="296853">
                <a:tc>
                  <a:txBody>
                    <a:bodyPr/>
                    <a:lstStyle/>
                    <a:p>
                      <a:pPr algn="ctr">
                        <a:defRPr b="1" sz="1200">
                          <a:sym typeface="Calibri"/>
                        </a:defRPr>
                      </a:pPr>
                      <a:r>
                        <a:t>oeuvres littératures et artistiques </a:t>
                      </a:r>
                      <a:r>
                        <a:rPr b="0"/>
                        <a:t>pour explorer les représentations et les réflexions sur le monde du travail</a:t>
                      </a:r>
                      <a:endParaRPr b="0"/>
                    </a:p>
                    <a:p>
                      <a:pPr algn="ctr">
                        <a:defRPr b="1" sz="1200">
                          <a:sym typeface="Calibri"/>
                        </a:defRPr>
                      </a:pPr>
                      <a:r>
                        <a:rPr b="0"/>
                        <a:t>au travers les époques </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c>
                  <a:txBody>
                    <a:bodyPr/>
                    <a:lstStyle/>
                    <a:p>
                      <a:pPr algn="ctr">
                        <a:defRPr b="1" sz="1200">
                          <a:sym typeface="Calibri"/>
                        </a:defRPr>
                      </a:pPr>
                      <a:r>
                        <a:t>écrits professionnels </a:t>
                      </a:r>
                    </a:p>
                    <a:p>
                      <a:pPr algn="ctr">
                        <a:defRPr sz="1200">
                          <a:sym typeface="Calibri"/>
                        </a:defRPr>
                      </a:pPr>
                      <a:r>
                        <a:t>pour en dresser une typologie et définir des stratégies de lecture adaptée</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solidFill>
                      <a:srgbClr val="FFFFFF"/>
                    </a:solidFill>
                  </a:tcPr>
                </a:tc>
              </a:tr>
            </a:tbl>
          </a:graphicData>
        </a:graphic>
      </p:graphicFrame>
      <p:sp>
        <p:nvSpPr>
          <p:cNvPr id="269" name="place centrale de la littérature : « creuset de la réflexion…"/>
          <p:cNvSpPr txBox="1"/>
          <p:nvPr/>
        </p:nvSpPr>
        <p:spPr>
          <a:xfrm>
            <a:off x="589306" y="6268706"/>
            <a:ext cx="7507870" cy="5740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1600">
                <a:solidFill>
                  <a:srgbClr val="FF2600"/>
                </a:solidFill>
              </a:defRPr>
            </a:pPr>
            <a:r>
              <a:t>place centrale de la littérature : « creuset de la réflexion</a:t>
            </a:r>
          </a:p>
          <a:p>
            <a:pPr algn="ctr">
              <a:defRPr sz="1600">
                <a:solidFill>
                  <a:srgbClr val="FF2600"/>
                </a:solidFill>
              </a:defRPr>
            </a:pPr>
            <a:r>
              <a:t>sur soi et sur le monde »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2" name="Diversité des pratiques de lecture…"/>
          <p:cNvSpPr txBox="1"/>
          <p:nvPr>
            <p:ph type="body" idx="1"/>
          </p:nvPr>
        </p:nvSpPr>
        <p:spPr>
          <a:xfrm>
            <a:off x="159282" y="1313696"/>
            <a:ext cx="8111360" cy="5512868"/>
          </a:xfrm>
          <a:prstGeom prst="rect">
            <a:avLst/>
          </a:prstGeom>
        </p:spPr>
        <p:txBody>
          <a:bodyPr/>
          <a:lstStyle/>
          <a:p>
            <a:pPr marL="322325" indent="-322325" defTabSz="859536">
              <a:defRPr sz="1504"/>
            </a:pPr>
            <a:r>
              <a:t>Diversité des pratiques de lecture </a:t>
            </a: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p>
          <a:p>
            <a:pPr marL="322325" indent="-322325" defTabSz="859536">
              <a:defRPr sz="1504"/>
            </a:pPr>
            <a:r>
              <a:t>combinée à d’autres pratiques culturelles au cours du cycle : au moins</a:t>
            </a:r>
          </a:p>
          <a:p>
            <a:pPr lvl="1" marL="752094" indent="-322325" defTabSz="859536">
              <a:buChar char="»"/>
              <a:defRPr sz="1504"/>
            </a:pPr>
            <a:r>
              <a:t>une rencontre avec le spectacle vivant ; </a:t>
            </a:r>
            <a:br/>
            <a:r>
              <a:t>une découverte (par la visite réelle ou virtuelle) d’un musée ou d’un monument du patrimoine culturel ; </a:t>
            </a:r>
          </a:p>
          <a:p>
            <a:pPr lvl="1" marL="752094" indent="-322325" defTabSz="859536">
              <a:buChar char="»"/>
              <a:defRPr sz="1504"/>
            </a:pPr>
            <a:r>
              <a:t>une contribution personnelle à une information publique (presse écrite, blog du </a:t>
            </a:r>
            <a:br/>
            <a:r>
              <a:t>lycée, prise de parole lors de journées portes ouvertes, salon...). BAC PRO</a:t>
            </a:r>
          </a:p>
          <a:p>
            <a:pPr lvl="1" marL="752094" indent="-322325" defTabSz="859536">
              <a:buChar char="»"/>
              <a:defRPr sz="1504"/>
            </a:pPr>
            <a:r>
              <a:t>et éventuellement : une rencontre avec un acteur du monde culturel contemporain (artiste, écrivain, metteur en scène, réalisateur, journaliste, responsable d’actions culturelles...) </a:t>
            </a:r>
          </a:p>
        </p:txBody>
      </p:sp>
      <p:sp>
        <p:nvSpPr>
          <p:cNvPr id="273" name="Comment lire?"/>
          <p:cNvSpPr txBox="1"/>
          <p:nvPr>
            <p:ph type="title" idx="4294967295"/>
          </p:nvPr>
        </p:nvSpPr>
        <p:spPr>
          <a:prstGeom prst="rect">
            <a:avLst/>
          </a:prstGeom>
        </p:spPr>
        <p:txBody>
          <a:bodyPr/>
          <a:lstStyle/>
          <a:p>
            <a:pPr/>
            <a:r>
              <a:t>Comment lire? </a:t>
            </a:r>
          </a:p>
        </p:txBody>
      </p:sp>
      <p:graphicFrame>
        <p:nvGraphicFramePr>
          <p:cNvPr id="274" name="Tableau"/>
          <p:cNvGraphicFramePr/>
          <p:nvPr/>
        </p:nvGraphicFramePr>
        <p:xfrm>
          <a:off x="264397" y="1722076"/>
          <a:ext cx="8627906" cy="2686691"/>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6453193"/>
                <a:gridCol w="2162012"/>
              </a:tblGrid>
              <a:tr h="246401">
                <a:tc>
                  <a:txBody>
                    <a:bodyPr/>
                    <a:lstStyle/>
                    <a:p>
                      <a:pPr algn="ctr"/>
                      <a:r>
                        <a:rPr sz="1400">
                          <a:sym typeface="Calibri"/>
                        </a:rPr>
                        <a:t>CAP</a:t>
                      </a:r>
                    </a:p>
                  </a:txBody>
                  <a:tcPr marL="0" marR="0" marT="0" marB="0" anchor="t" anchorCtr="0" horzOverflow="overflow"/>
                </a:tc>
                <a:tc>
                  <a:txBody>
                    <a:bodyPr/>
                    <a:lstStyle/>
                    <a:p>
                      <a:pPr algn="ctr"/>
                      <a:r>
                        <a:rPr sz="1400">
                          <a:sym typeface="Calibri"/>
                        </a:rPr>
                        <a:t>BAC PRO</a:t>
                      </a:r>
                    </a:p>
                  </a:txBody>
                  <a:tcPr marL="0" marR="0" marT="0" marB="0" anchor="t" anchorCtr="0" horzOverflow="overflow"/>
                </a:tc>
              </a:tr>
              <a:tr h="622300">
                <a:tc>
                  <a:txBody>
                    <a:bodyPr/>
                    <a:lstStyle/>
                    <a:p>
                      <a:pPr>
                        <a:defRPr sz="1400">
                          <a:sym typeface="Calibri"/>
                        </a:defRPr>
                      </a:pPr>
                      <a:r>
                        <a:t>la </a:t>
                      </a:r>
                      <a:r>
                        <a:rPr b="1"/>
                        <a:t>lecture cursive</a:t>
                      </a:r>
                      <a:r>
                        <a:t>, qui est la forme la plus habituelle de la lecture. Elle se pratique sur tout type de textes, aussi bien dans l’espace du cours qu’en dehors</a:t>
                      </a:r>
                    </a:p>
                  </a:txBody>
                  <a:tcPr marL="0" marR="0" marT="0" marB="0" anchor="t" anchorCtr="0" horzOverflow="overflow"/>
                </a:tc>
                <a:tc>
                  <a:txBody>
                    <a:bodyPr/>
                    <a:lstStyle/>
                    <a:p>
                      <a:pPr/>
                      <a:r>
                        <a:rPr sz="1400">
                          <a:sym typeface="Calibri"/>
                        </a:rPr>
                        <a:t>oeuvre étudiée dans son intégralité</a:t>
                      </a:r>
                    </a:p>
                  </a:txBody>
                  <a:tcPr marL="0" marR="0" marT="0" marB="0" anchor="t" anchorCtr="0" horzOverflow="overflow"/>
                </a:tc>
              </a:tr>
              <a:tr h="419100">
                <a:tc>
                  <a:txBody>
                    <a:bodyPr/>
                    <a:lstStyle/>
                    <a:p>
                      <a:pPr>
                        <a:defRPr sz="1400">
                          <a:sym typeface="Calibri"/>
                        </a:defRPr>
                      </a:pPr>
                      <a:r>
                        <a:t>l’</a:t>
                      </a:r>
                      <a:r>
                        <a:rPr b="1"/>
                        <a:t>analyse de textes</a:t>
                      </a:r>
                      <a:r>
                        <a:t> qui, par lectures et relectures, permet de justifier les premières impressions éprouvées et de fonder une interprétation ; </a:t>
                      </a:r>
                    </a:p>
                  </a:txBody>
                  <a:tcPr marL="0" marR="0" marT="0" marB="0" anchor="t" anchorCtr="0" horzOverflow="overflow"/>
                </a:tc>
                <a:tc>
                  <a:txBody>
                    <a:bodyPr/>
                    <a:lstStyle/>
                    <a:p>
                      <a:pPr/>
                      <a:r>
                        <a:rPr sz="1400">
                          <a:sym typeface="Calibri"/>
                        </a:rPr>
                        <a:t>extraits étudiés dans un groupement de textes</a:t>
                      </a:r>
                    </a:p>
                  </a:txBody>
                  <a:tcPr marL="0" marR="0" marT="0" marB="0" anchor="t" anchorCtr="0" horzOverflow="overflow"/>
                </a:tc>
              </a:tr>
              <a:tr h="419100">
                <a:tc rowSpan="4">
                  <a:txBody>
                    <a:bodyPr/>
                    <a:lstStyle/>
                    <a:p>
                      <a:pPr>
                        <a:defRPr sz="1400">
                          <a:sym typeface="Calibri"/>
                        </a:defRPr>
                      </a:pPr>
                      <a:r>
                        <a:t>une </a:t>
                      </a:r>
                      <a:r>
                        <a:rPr b="1"/>
                        <a:t>approche sélective</a:t>
                      </a:r>
                      <a:r>
                        <a:t> qui s’exerce sur des supports variés (textes, images, schémas, graphiques, infographie...) en s’attachant à des indices visuels spécifiques (mise en forme, page, colonne, titres, mots-clés, allers et retours entre texte et image...). </a:t>
                      </a:r>
                    </a:p>
                  </a:txBody>
                  <a:tcPr marL="0" marR="0" marT="0" marB="0" anchor="t" anchorCtr="0" horzOverflow="overflow"/>
                </a:tc>
                <a:tc>
                  <a:txBody>
                    <a:bodyPr/>
                    <a:lstStyle/>
                    <a:p>
                      <a:pPr/>
                      <a:r>
                        <a:rPr sz="1400">
                          <a:sym typeface="Calibri"/>
                        </a:rPr>
                        <a:t>parcours de lecture dans une oeuvre </a:t>
                      </a:r>
                    </a:p>
                  </a:txBody>
                  <a:tcPr marL="0" marR="0" marT="0" marB="0" anchor="t" anchorCtr="0" horzOverflow="overflow"/>
                </a:tc>
              </a:tr>
              <a:tr h="266615">
                <a:tc vMerge="1">
                  <a:tcPr/>
                </a:tc>
                <a:tc>
                  <a:txBody>
                    <a:bodyPr/>
                    <a:lstStyle/>
                    <a:p>
                      <a:pPr/>
                      <a:r>
                        <a:rPr sz="1400">
                          <a:sym typeface="Calibri"/>
                        </a:rPr>
                        <a:t>lecture cursive</a:t>
                      </a:r>
                    </a:p>
                  </a:txBody>
                  <a:tcPr marL="0" marR="0" marT="0" marB="0" anchor="t" anchorCtr="0" horzOverflow="overflow"/>
                </a:tc>
              </a:tr>
              <a:tr h="247020">
                <a:tc vMerge="1">
                  <a:tcPr/>
                </a:tc>
                <a:tc>
                  <a:txBody>
                    <a:bodyPr/>
                    <a:lstStyle/>
                    <a:p>
                      <a:pPr/>
                      <a:r>
                        <a:rPr sz="1400">
                          <a:sym typeface="Calibri"/>
                        </a:rPr>
                        <a:t>lecture personnelle</a:t>
                      </a:r>
                    </a:p>
                  </a:txBody>
                  <a:tcPr marL="0" marR="0" marT="0" marB="0" anchor="t" anchorCtr="0" horzOverflow="overflow"/>
                </a:tc>
              </a:tr>
              <a:tr h="247020">
                <a:tc vMerge="1">
                  <a:tcPr/>
                </a:tc>
                <a:tc>
                  <a:txBody>
                    <a:bodyPr/>
                    <a:lstStyle/>
                    <a:p>
                      <a:pPr/>
                      <a:r>
                        <a:rPr sz="1400">
                          <a:sym typeface="Calibri"/>
                        </a:rPr>
                        <a:t>lecture documentaire </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9" name="Quid de la co-intervention ?"/>
          <p:cNvSpPr txBox="1"/>
          <p:nvPr>
            <p:ph type="title" idx="4294967295"/>
          </p:nvPr>
        </p:nvSpPr>
        <p:spPr>
          <a:prstGeom prst="rect">
            <a:avLst/>
          </a:prstGeom>
        </p:spPr>
        <p:txBody>
          <a:bodyPr/>
          <a:lstStyle/>
          <a:p>
            <a:pPr/>
            <a:r>
              <a:t>Quid de la co-intervention ?</a:t>
            </a:r>
          </a:p>
        </p:txBody>
      </p:sp>
      <p:pic>
        <p:nvPicPr>
          <p:cNvPr id="280" name="Google Shape;416;p47" descr="Google Shape;416;p47"/>
          <p:cNvPicPr>
            <a:picLocks noChangeAspect="1"/>
          </p:cNvPicPr>
          <p:nvPr/>
        </p:nvPicPr>
        <p:blipFill>
          <a:blip r:embed="rId2">
            <a:extLst/>
          </a:blip>
          <a:stretch>
            <a:fillRect/>
          </a:stretch>
        </p:blipFill>
        <p:spPr>
          <a:xfrm>
            <a:off x="221860" y="1145978"/>
            <a:ext cx="8700279" cy="5301051"/>
          </a:xfrm>
          <a:prstGeom prst="rect">
            <a:avLst/>
          </a:prstGeom>
          <a:ln w="12700">
            <a:miter lim="400000"/>
          </a:ln>
        </p:spPr>
      </p:pic>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300" name="Groupe"/>
          <p:cNvGrpSpPr/>
          <p:nvPr/>
        </p:nvGrpSpPr>
        <p:grpSpPr>
          <a:xfrm>
            <a:off x="-16598" y="259973"/>
            <a:ext cx="8997854" cy="6071307"/>
            <a:chOff x="0" y="0"/>
            <a:chExt cx="8997853" cy="6071305"/>
          </a:xfrm>
        </p:grpSpPr>
        <p:sp>
          <p:nvSpPr>
            <p:cNvPr id="283" name="Rectangle"/>
            <p:cNvSpPr/>
            <p:nvPr/>
          </p:nvSpPr>
          <p:spPr>
            <a:xfrm>
              <a:off x="296671" y="354816"/>
              <a:ext cx="495090" cy="1846608"/>
            </a:xfrm>
            <a:prstGeom prst="rect">
              <a:avLst/>
            </a:prstGeom>
            <a:solidFill>
              <a:srgbClr val="73FDEA"/>
            </a:solidFill>
            <a:ln w="12700" cap="flat">
              <a:noFill/>
              <a:miter lim="400000"/>
            </a:ln>
            <a:effectLst/>
          </p:spPr>
          <p:txBody>
            <a:bodyPr wrap="square" lIns="101600" tIns="101600" rIns="101600" bIns="101600" numCol="1" anchor="ctr">
              <a:noAutofit/>
            </a:bodyPr>
            <a:lstStyle/>
            <a:p>
              <a:pPr algn="ctr" defTabSz="457200">
                <a:defRPr sz="1000">
                  <a:solidFill>
                    <a:srgbClr val="FFFFFF"/>
                  </a:solidFill>
                  <a:latin typeface="Helvetica Neue"/>
                  <a:ea typeface="Helvetica Neue"/>
                  <a:cs typeface="Helvetica Neue"/>
                  <a:sym typeface="Helvetica Neue"/>
                </a:defRPr>
              </a:pPr>
            </a:p>
          </p:txBody>
        </p:sp>
        <p:sp>
          <p:nvSpPr>
            <p:cNvPr id="284" name="Rectangle"/>
            <p:cNvSpPr/>
            <p:nvPr/>
          </p:nvSpPr>
          <p:spPr>
            <a:xfrm>
              <a:off x="296671" y="2276194"/>
              <a:ext cx="495090" cy="1846608"/>
            </a:xfrm>
            <a:prstGeom prst="rect">
              <a:avLst/>
            </a:prstGeom>
            <a:solidFill>
              <a:srgbClr val="89FAC2"/>
            </a:solidFill>
            <a:ln w="12700" cap="flat">
              <a:noFill/>
              <a:miter lim="400000"/>
            </a:ln>
            <a:effectLst/>
          </p:spPr>
          <p:txBody>
            <a:bodyPr wrap="square" lIns="101600" tIns="101600" rIns="101600" bIns="101600" numCol="1" anchor="ctr">
              <a:noAutofit/>
            </a:bodyPr>
            <a:lstStyle/>
            <a:p>
              <a:pPr algn="ctr" defTabSz="457200">
                <a:defRPr sz="1000">
                  <a:solidFill>
                    <a:srgbClr val="FFFFFF"/>
                  </a:solidFill>
                  <a:latin typeface="Helvetica Neue"/>
                  <a:ea typeface="Helvetica Neue"/>
                  <a:cs typeface="Helvetica Neue"/>
                  <a:sym typeface="Helvetica Neue"/>
                </a:defRPr>
              </a:pPr>
            </a:p>
          </p:txBody>
        </p:sp>
        <p:sp>
          <p:nvSpPr>
            <p:cNvPr id="285" name="Rectangle"/>
            <p:cNvSpPr/>
            <p:nvPr/>
          </p:nvSpPr>
          <p:spPr>
            <a:xfrm>
              <a:off x="296671" y="4224698"/>
              <a:ext cx="495090" cy="1846608"/>
            </a:xfrm>
            <a:prstGeom prst="rect">
              <a:avLst/>
            </a:prstGeom>
            <a:solidFill>
              <a:srgbClr val="FFA1BA"/>
            </a:solidFill>
            <a:ln w="12700" cap="flat">
              <a:noFill/>
              <a:miter lim="400000"/>
            </a:ln>
            <a:effectLst/>
          </p:spPr>
          <p:txBody>
            <a:bodyPr wrap="square" lIns="101600" tIns="101600" rIns="101600" bIns="101600" numCol="1" anchor="ctr">
              <a:noAutofit/>
            </a:bodyPr>
            <a:lstStyle/>
            <a:p>
              <a:pPr algn="ctr" defTabSz="457200">
                <a:defRPr sz="1000">
                  <a:solidFill>
                    <a:srgbClr val="FFFFFF"/>
                  </a:solidFill>
                  <a:latin typeface="Helvetica Neue"/>
                  <a:ea typeface="Helvetica Neue"/>
                  <a:cs typeface="Helvetica Neue"/>
                  <a:sym typeface="Helvetica Neue"/>
                </a:defRPr>
              </a:pPr>
            </a:p>
          </p:txBody>
        </p:sp>
        <p:sp>
          <p:nvSpPr>
            <p:cNvPr id="286" name="DIRE LE METIER"/>
            <p:cNvSpPr txBox="1"/>
            <p:nvPr/>
          </p:nvSpPr>
          <p:spPr>
            <a:xfrm rot="16200000">
              <a:off x="16701" y="1140698"/>
              <a:ext cx="1055029" cy="2748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defTabSz="457200">
                <a:defRPr sz="1000">
                  <a:latin typeface="Helvetica Neue"/>
                  <a:ea typeface="Helvetica Neue"/>
                  <a:cs typeface="Helvetica Neue"/>
                  <a:sym typeface="Helvetica Neue"/>
                </a:defRPr>
              </a:lvl1pPr>
            </a:lstStyle>
            <a:p>
              <a:pPr/>
              <a:r>
                <a:t>DIRE LE METIER</a:t>
              </a:r>
            </a:p>
          </p:txBody>
        </p:sp>
        <p:sp>
          <p:nvSpPr>
            <p:cNvPr id="287" name="LIRE LE METIER"/>
            <p:cNvSpPr txBox="1"/>
            <p:nvPr/>
          </p:nvSpPr>
          <p:spPr>
            <a:xfrm rot="16200000">
              <a:off x="16701" y="5028801"/>
              <a:ext cx="1055029" cy="23840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defTabSz="457200">
                <a:defRPr sz="1000">
                  <a:latin typeface="Helvetica Neue"/>
                  <a:ea typeface="Helvetica Neue"/>
                  <a:cs typeface="Helvetica Neue"/>
                  <a:sym typeface="Helvetica Neue"/>
                </a:defRPr>
              </a:lvl1pPr>
            </a:lstStyle>
            <a:p>
              <a:pPr/>
              <a:r>
                <a:t>LIRE LE METIER</a:t>
              </a:r>
            </a:p>
          </p:txBody>
        </p:sp>
        <p:sp>
          <p:nvSpPr>
            <p:cNvPr id="288" name="ECRIRE E LE METIER"/>
            <p:cNvSpPr txBox="1"/>
            <p:nvPr/>
          </p:nvSpPr>
          <p:spPr>
            <a:xfrm rot="16200000">
              <a:off x="-172756" y="2978156"/>
              <a:ext cx="1433944" cy="2748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defTabSz="457200">
                <a:defRPr sz="1000">
                  <a:latin typeface="Helvetica Neue"/>
                  <a:ea typeface="Helvetica Neue"/>
                  <a:cs typeface="Helvetica Neue"/>
                  <a:sym typeface="Helvetica Neue"/>
                </a:defRPr>
              </a:lvl1pPr>
            </a:lstStyle>
            <a:p>
              <a:pPr/>
              <a:r>
                <a:t>ECRIRE E LE METIER</a:t>
              </a:r>
            </a:p>
          </p:txBody>
        </p:sp>
        <p:sp>
          <p:nvSpPr>
            <p:cNvPr id="289" name="prendre la parole dans les situations professionnelles proposer à la spécialité…"/>
            <p:cNvSpPr/>
            <p:nvPr/>
          </p:nvSpPr>
          <p:spPr>
            <a:xfrm>
              <a:off x="858529" y="354816"/>
              <a:ext cx="3656267" cy="1853013"/>
            </a:xfrm>
            <a:prstGeom prst="rect">
              <a:avLst/>
            </a:prstGeom>
            <a:solidFill>
              <a:srgbClr val="A6FDF9"/>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prendre la parole dans les situations professionnelles proposer à la spécialité</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présenter et analyser une expérience professionnelle (avant, pendant, après une PFMP)</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présenter son domaine professionnel à un tiers extérieur au domaine </a:t>
              </a:r>
            </a:p>
            <a:p>
              <a:pPr algn="ctr" defTabSz="457200">
                <a:defRPr sz="1000">
                  <a:latin typeface="Helvetica Neue"/>
                  <a:ea typeface="Helvetica Neue"/>
                  <a:cs typeface="Helvetica Neue"/>
                  <a:sym typeface="Helvetica Neue"/>
                </a:defRPr>
              </a:pPr>
              <a:r>
                <a:t>(en lien avec l’OE « </a:t>
              </a:r>
              <a:r>
                <a:rPr b="1"/>
                <a:t>se dire, s’affirmer, s’émanciper</a:t>
              </a:r>
              <a:r>
                <a:t> »)</a:t>
              </a:r>
            </a:p>
          </p:txBody>
        </p:sp>
        <p:sp>
          <p:nvSpPr>
            <p:cNvPr id="290" name="communicquer à l’oral en contexte professionnel…"/>
            <p:cNvSpPr/>
            <p:nvPr/>
          </p:nvSpPr>
          <p:spPr>
            <a:xfrm>
              <a:off x="5341587" y="354816"/>
              <a:ext cx="3656267" cy="1853013"/>
            </a:xfrm>
            <a:prstGeom prst="rect">
              <a:avLst/>
            </a:prstGeom>
            <a:solidFill>
              <a:srgbClr val="73FDEA"/>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communicquer à l’oral en contexte professionnel</a:t>
              </a:r>
            </a:p>
            <a:p>
              <a:pPr algn="ctr" defTabSz="457200">
                <a:defRPr sz="1000">
                  <a:latin typeface="Helvetica Neue"/>
                  <a:ea typeface="Helvetica Neue"/>
                  <a:cs typeface="Helvetica Neue"/>
                  <a:sym typeface="Helvetica Neue"/>
                </a:defRPr>
              </a:pPr>
              <a:r>
                <a:t>restitution d’expériences professionnelles</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se présenter dans un contexte professionnel (en lien avec l’OE « </a:t>
              </a:r>
              <a:r>
                <a:rPr b="1"/>
                <a:t>devenir soi écritures aubiographiques »</a:t>
              </a:r>
              <a:r>
                <a:t>)</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analyser une situation professionnelle dans ses dimensions de communication verbale et non verbale (en lien avec l’OE « </a:t>
              </a:r>
              <a:r>
                <a:rPr b="1"/>
                <a:t>dire et se faire entendre : la parole, le théâtre, l’éloquence</a:t>
              </a:r>
              <a:r>
                <a:t> »)</a:t>
              </a:r>
            </a:p>
          </p:txBody>
        </p:sp>
        <p:sp>
          <p:nvSpPr>
            <p:cNvPr id="291" name="comparer les écrits professionnels avec d’autres écrits pour mieux en comprendre et en identifier les codes ;…"/>
            <p:cNvSpPr/>
            <p:nvPr/>
          </p:nvSpPr>
          <p:spPr>
            <a:xfrm>
              <a:off x="858529" y="2286555"/>
              <a:ext cx="3656267" cy="1853012"/>
            </a:xfrm>
            <a:prstGeom prst="rect">
              <a:avLst/>
            </a:prstGeom>
            <a:solidFill>
              <a:srgbClr val="8BF0C1">
                <a:alpha val="56958"/>
              </a:srgbClr>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comparer les écrits professionnels avec d’autres écrits pour mieux en comprendre et en identifier les codes ; </a:t>
              </a:r>
            </a:p>
            <a:p>
              <a:pPr algn="ctr" defTabSz="457200">
                <a:buClr>
                  <a:srgbClr val="000000"/>
                </a:buClr>
                <a:buSzPct val="100000"/>
                <a:buChar char="•"/>
                <a:defRPr sz="1000">
                  <a:latin typeface="Helvetica Neue"/>
                  <a:ea typeface="Helvetica Neue"/>
                  <a:cs typeface="Helvetica Neue"/>
                  <a:sym typeface="Helvetica Neue"/>
                </a:defRPr>
              </a:pPr>
              <a:r>
                <a:t>étudier la communication d’entreprise en lien avec l’OE </a:t>
              </a:r>
              <a:r>
                <a:rPr b="1"/>
                <a:t>« s’informer, informer, communiquer » </a:t>
              </a:r>
            </a:p>
            <a:p>
              <a:pPr algn="ctr" defTabSz="457200">
                <a:buClr>
                  <a:srgbClr val="000000"/>
                </a:buClr>
                <a:buSzPct val="100000"/>
                <a:buChar char="•"/>
                <a:defRPr sz="1000">
                  <a:latin typeface="Helvetica Neue"/>
                  <a:ea typeface="Helvetica Neue"/>
                  <a:cs typeface="Helvetica Neue"/>
                  <a:sym typeface="Helvetica Neue"/>
                </a:defRPr>
              </a:pPr>
              <a:r>
                <a:t>préparer ses écrits professionnels par des écrits intermédiaires</a:t>
              </a:r>
            </a:p>
            <a:p>
              <a:pPr algn="ctr" defTabSz="457200">
                <a:buClr>
                  <a:srgbClr val="000000"/>
                </a:buClr>
                <a:buSzPct val="100000"/>
                <a:buChar char="•"/>
                <a:defRPr sz="1000">
                  <a:latin typeface="Helvetica Neue"/>
                  <a:ea typeface="Helvetica Neue"/>
                  <a:cs typeface="Helvetica Neue"/>
                  <a:sym typeface="Helvetica Neue"/>
                </a:defRPr>
              </a:pPr>
              <a:r>
                <a:t>écrire son rapport au monde professionnel dans des formes plus esthétiques et personnelles (en lien avec l’OE  «</a:t>
              </a:r>
              <a:r>
                <a:rPr b="1"/>
                <a:t> rêver, imaginer, créer</a:t>
              </a:r>
              <a:r>
                <a:t> »)</a:t>
              </a:r>
            </a:p>
          </p:txBody>
        </p:sp>
        <p:sp>
          <p:nvSpPr>
            <p:cNvPr id="292" name="comparer et nourrir ses écrits professionnels par des  écrits plus esthétiques et personnels (écrits épistolaires/courriers, courriels ; CV/écrits de soi) en lien avec «devenir soi :  écritures aubiographiques »»…"/>
            <p:cNvSpPr/>
            <p:nvPr/>
          </p:nvSpPr>
          <p:spPr>
            <a:xfrm>
              <a:off x="5341587" y="2286555"/>
              <a:ext cx="3656267" cy="1853013"/>
            </a:xfrm>
            <a:prstGeom prst="rect">
              <a:avLst/>
            </a:prstGeom>
            <a:solidFill>
              <a:srgbClr val="86FFB1">
                <a:alpha val="67518"/>
              </a:srgbClr>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comparer et nourrir ses écrits professionnels par des  écrits plus esthétiques et personnels (écrits épistolaires/courriers, courriels ; CV/écrits de soi) en lien avec «</a:t>
              </a:r>
              <a:r>
                <a:rPr b="1"/>
                <a:t>devenir soi :  écritures aubiographiques »»</a:t>
              </a:r>
              <a:endParaRPr b="1"/>
            </a:p>
            <a:p>
              <a:pPr algn="ctr" defTabSz="457200">
                <a:defRPr sz="1000">
                  <a:latin typeface="Helvetica Neue"/>
                  <a:ea typeface="Helvetica Neue"/>
                  <a:cs typeface="Helvetica Neue"/>
                  <a:sym typeface="Helvetica Neue"/>
                </a:defRPr>
              </a:pPr>
              <a:endParaRPr b="1"/>
            </a:p>
            <a:p>
              <a:pPr algn="ctr" defTabSz="457200">
                <a:buClr>
                  <a:srgbClr val="000000"/>
                </a:buClr>
                <a:buSzPct val="100000"/>
                <a:buChar char="•"/>
                <a:defRPr sz="1000">
                  <a:latin typeface="Helvetica Neue"/>
                  <a:ea typeface="Helvetica Neue"/>
                  <a:cs typeface="Helvetica Neue"/>
                  <a:sym typeface="Helvetica Neue"/>
                </a:defRPr>
              </a:pPr>
              <a:r>
                <a:t>pratiquer l’analyse, la veille informationnelle et comprendre le circuit de la communication en entreprise au regard de l’OE « </a:t>
              </a:r>
              <a:r>
                <a:rPr b="1"/>
                <a:t>s’informer, informer : les circuits de l’information »</a:t>
              </a:r>
            </a:p>
          </p:txBody>
        </p:sp>
        <p:sp>
          <p:nvSpPr>
            <p:cNvPr id="293" name="mettre en oeuvre des stratégies de lecture pour lire des écrits professionnels : étudier le lexique spécialisé et réfléchir sur la langue…"/>
            <p:cNvSpPr/>
            <p:nvPr/>
          </p:nvSpPr>
          <p:spPr>
            <a:xfrm>
              <a:off x="858529" y="4218294"/>
              <a:ext cx="3656267" cy="1853012"/>
            </a:xfrm>
            <a:prstGeom prst="rect">
              <a:avLst/>
            </a:prstGeom>
            <a:solidFill>
              <a:srgbClr val="FF99B6">
                <a:alpha val="40354"/>
              </a:srgbClr>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mettre en oeuvre des stratégies de lecture pour lire des écrits professionnels : étudier le lexique spécialisé et réfléchir sur la langue </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confronter des situations professionnelles réelles à la représentation qu’en donnent les écrivains et artistiques</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appréhender l’histoire des métiers, leur représentation sociale, leur évolution </a:t>
              </a:r>
            </a:p>
          </p:txBody>
        </p:sp>
        <p:sp>
          <p:nvSpPr>
            <p:cNvPr id="294" name="adapter sa stratégie de lecture à la typologie de textes…"/>
            <p:cNvSpPr/>
            <p:nvPr/>
          </p:nvSpPr>
          <p:spPr>
            <a:xfrm>
              <a:off x="5341587" y="4218294"/>
              <a:ext cx="3656267" cy="1853012"/>
            </a:xfrm>
            <a:prstGeom prst="rect">
              <a:avLst/>
            </a:prstGeom>
            <a:solidFill>
              <a:srgbClr val="FFA0C9">
                <a:alpha val="71794"/>
              </a:srgbClr>
            </a:solidFill>
            <a:ln w="12700" cap="flat">
              <a:noFill/>
              <a:miter lim="400000"/>
            </a:ln>
            <a:effectLst/>
            <a:extLst>
              <a:ext uri="{C572A759-6A51-4108-AA02-DFA0A04FC94B}">
                <ma14:wrappingTextBoxFlag xmlns:ma14="http://schemas.microsoft.com/office/mac/drawingml/2011/main" val="1"/>
              </a:ext>
            </a:extLst>
          </p:spPr>
          <p:txBody>
            <a:bodyPr wrap="square" lIns="101600" tIns="101600" rIns="101600" bIns="101600" numCol="1" anchor="t">
              <a:noAutofit/>
            </a:bodyPr>
            <a:lstStyle/>
            <a:p>
              <a:pPr algn="ctr" defTabSz="457200">
                <a:buSzPct val="100000"/>
                <a:buChar char="•"/>
                <a:defRPr sz="1000">
                  <a:latin typeface="Helvetica Neue"/>
                  <a:ea typeface="Helvetica Neue"/>
                  <a:cs typeface="Helvetica Neue"/>
                  <a:sym typeface="Helvetica Neue"/>
                </a:defRPr>
              </a:pPr>
              <a:r>
                <a:t>adapter sa stratégie de lecture à la typologie de textes </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étudier l’évolution historique des représentations du métier choisi données par les arts et la littérature </a:t>
              </a:r>
            </a:p>
            <a:p>
              <a:pPr algn="ctr" defTabSz="457200">
                <a:defRPr sz="1000">
                  <a:latin typeface="Helvetica Neue"/>
                  <a:ea typeface="Helvetica Neue"/>
                  <a:cs typeface="Helvetica Neue"/>
                  <a:sym typeface="Helvetica Neue"/>
                </a:defRPr>
              </a:pPr>
            </a:p>
            <a:p>
              <a:pPr algn="ctr" defTabSz="457200">
                <a:buClr>
                  <a:srgbClr val="000000"/>
                </a:buClr>
                <a:buSzPct val="100000"/>
                <a:buChar char="•"/>
                <a:defRPr sz="1000">
                  <a:latin typeface="Helvetica Neue"/>
                  <a:ea typeface="Helvetica Neue"/>
                  <a:cs typeface="Helvetica Neue"/>
                  <a:sym typeface="Helvetica Neue"/>
                </a:defRPr>
              </a:pPr>
              <a:r>
                <a:t>étudier des oeuvres littéraires mettant en scène des personnages avec le champ professionnel choisi, les confronter aux réalités présentes. </a:t>
              </a:r>
            </a:p>
          </p:txBody>
        </p:sp>
        <p:sp>
          <p:nvSpPr>
            <p:cNvPr id="295" name="PERSPECTIVES D’ETUDE DU PROGRAMME DE FRANCAIS EN COINTERVENTION"/>
            <p:cNvSpPr txBox="1"/>
            <p:nvPr/>
          </p:nvSpPr>
          <p:spPr>
            <a:xfrm rot="16200000">
              <a:off x="-2338511" y="3064725"/>
              <a:ext cx="4973694" cy="29667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defTabSz="457200">
                <a:defRPr b="1" sz="1000">
                  <a:latin typeface="Helvetica Neue"/>
                  <a:ea typeface="Helvetica Neue"/>
                  <a:cs typeface="Helvetica Neue"/>
                  <a:sym typeface="Helvetica Neue"/>
                </a:defRPr>
              </a:lvl1pPr>
            </a:lstStyle>
            <a:p>
              <a:pPr/>
              <a:r>
                <a:t>PERSPECTIVES D’ETUDE DU PROGRAMME DE FRANCAIS EN COINTERVENTION </a:t>
              </a:r>
            </a:p>
          </p:txBody>
        </p:sp>
        <p:sp>
          <p:nvSpPr>
            <p:cNvPr id="296" name="CAP"/>
            <p:cNvSpPr txBox="1"/>
            <p:nvPr/>
          </p:nvSpPr>
          <p:spPr>
            <a:xfrm>
              <a:off x="2226927" y="0"/>
              <a:ext cx="919472" cy="2537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ctr" defTabSz="457200">
                <a:defRPr b="1" sz="1000">
                  <a:latin typeface="Helvetica Neue"/>
                  <a:ea typeface="Helvetica Neue"/>
                  <a:cs typeface="Helvetica Neue"/>
                  <a:sym typeface="Helvetica Neue"/>
                </a:defRPr>
              </a:lvl1pPr>
            </a:lstStyle>
            <a:p>
              <a:pPr/>
              <a:r>
                <a:t>CAP</a:t>
              </a:r>
            </a:p>
          </p:txBody>
        </p:sp>
        <p:sp>
          <p:nvSpPr>
            <p:cNvPr id="297" name="BAC PRO"/>
            <p:cNvSpPr txBox="1"/>
            <p:nvPr/>
          </p:nvSpPr>
          <p:spPr>
            <a:xfrm>
              <a:off x="4787851" y="0"/>
              <a:ext cx="3361184" cy="2537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ctr" defTabSz="457200">
                <a:defRPr b="1" sz="1000">
                  <a:latin typeface="Helvetica Neue"/>
                  <a:ea typeface="Helvetica Neue"/>
                  <a:cs typeface="Helvetica Neue"/>
                  <a:sym typeface="Helvetica Neue"/>
                </a:defRPr>
              </a:lvl1pPr>
            </a:lstStyle>
            <a:p>
              <a:pPr/>
              <a:r>
                <a:t>BAC PRO</a:t>
              </a:r>
            </a:p>
          </p:txBody>
        </p:sp>
        <p:sp>
          <p:nvSpPr>
            <p:cNvPr id="298" name="CONFRONTER LES DISCOURS PROFESSIONNELS AUX DISCOURS LITTÉRAIRES"/>
            <p:cNvSpPr txBox="1"/>
            <p:nvPr/>
          </p:nvSpPr>
          <p:spPr>
            <a:xfrm rot="16200000">
              <a:off x="2313394" y="3043251"/>
              <a:ext cx="5705188" cy="339620"/>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ctr" defTabSz="457200">
                <a:defRPr b="1" sz="1000">
                  <a:latin typeface="Helvetica Neue"/>
                  <a:ea typeface="Helvetica Neue"/>
                  <a:cs typeface="Helvetica Neue"/>
                  <a:sym typeface="Helvetica Neue"/>
                </a:defRPr>
              </a:lvl1pPr>
            </a:lstStyle>
            <a:p>
              <a:pPr/>
              <a:r>
                <a:t>CONFRONTER LES DISCOURS PROFESSIONNELS AUX DISCOURS LITTÉRAIRES</a:t>
              </a:r>
            </a:p>
          </p:txBody>
        </p:sp>
        <p:sp>
          <p:nvSpPr>
            <p:cNvPr id="299" name="ANALYSER LES FAITS LINGUISTIQUES ET LES MANIPULER EN CONTEXTE PROFESSIONNEL ET LITTÉRAIRE"/>
            <p:cNvSpPr txBox="1"/>
            <p:nvPr/>
          </p:nvSpPr>
          <p:spPr>
            <a:xfrm rot="16200000">
              <a:off x="1899999" y="2981053"/>
              <a:ext cx="5705187" cy="464017"/>
            </a:xfrm>
            <a:prstGeom prst="rect">
              <a:avLst/>
            </a:prstGeom>
            <a:no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square" lIns="50800" tIns="50800" rIns="50800" bIns="50800" numCol="1" anchor="t">
              <a:noAutofit/>
            </a:bodyPr>
            <a:lstStyle>
              <a:lvl1pPr algn="ctr" defTabSz="457200">
                <a:defRPr b="1" sz="1000">
                  <a:latin typeface="Helvetica Neue"/>
                  <a:ea typeface="Helvetica Neue"/>
                  <a:cs typeface="Helvetica Neue"/>
                  <a:sym typeface="Helvetica Neue"/>
                </a:defRPr>
              </a:lvl1pPr>
            </a:lstStyle>
            <a:p>
              <a:pPr/>
              <a:r>
                <a:t>ANALYSER LES FAITS LINGUISTIQUES ET LES MANIPULER EN CONTEXTE PROFESSIONNEL ET LITTÉRAIRE</a:t>
              </a:r>
            </a:p>
          </p:txBody>
        </p:sp>
      </p:gr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Numéro de diapositive"/>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3" name="Un rapporteur présente les éléments essentiels traités dans l’atelier auquel il a participé en dix minutes."/>
          <p:cNvSpPr txBox="1"/>
          <p:nvPr>
            <p:ph type="body" idx="1"/>
          </p:nvPr>
        </p:nvSpPr>
        <p:spPr>
          <a:prstGeom prst="rect">
            <a:avLst/>
          </a:prstGeom>
        </p:spPr>
        <p:txBody>
          <a:bodyPr/>
          <a:lstStyle/>
          <a:p>
            <a:pPr/>
            <a:r>
              <a:t>Un rapporteur présente les éléments essentiels traités dans l’atelier auquel il a participé en dix minutes.  </a:t>
            </a:r>
          </a:p>
        </p:txBody>
      </p:sp>
      <p:sp>
        <p:nvSpPr>
          <p:cNvPr id="304" name="Retour des ateliers"/>
          <p:cNvSpPr txBox="1"/>
          <p:nvPr>
            <p:ph type="title" idx="4294967295"/>
          </p:nvPr>
        </p:nvSpPr>
        <p:spPr>
          <a:prstGeom prst="rect">
            <a:avLst/>
          </a:prstGeom>
        </p:spPr>
        <p:txBody>
          <a:bodyPr/>
          <a:lstStyle/>
          <a:p>
            <a:pPr/>
            <a:r>
              <a:t>Retour des ateliers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 name="Numéro de diapositive"/>
          <p:cNvSpPr txBox="1"/>
          <p:nvPr>
            <p:ph type="sldNum" sz="quarter" idx="2"/>
          </p:nvPr>
        </p:nvSpPr>
        <p:spPr>
          <a:xfrm>
            <a:off x="888431" y="6256337"/>
            <a:ext cx="164082" cy="218441"/>
          </a:xfrm>
          <a:prstGeom prst="rect">
            <a:avLst/>
          </a:prstGeom>
          <a:extLst>
            <a:ext uri="{C572A759-6A51-4108-AA02-DFA0A04FC94B}">
              <ma14:wrappingTextBoxFlag xmlns:ma14="http://schemas.microsoft.com/office/mac/drawingml/2011/main" val="1"/>
            </a:ext>
          </a:extLst>
        </p:spPr>
        <p:txBody>
          <a:bodyPr/>
          <a:lstStyle>
            <a:lvl1pPr algn="r">
              <a:defRPr sz="900">
                <a:solidFill>
                  <a:srgbClr val="454545"/>
                </a:solidFill>
                <a:latin typeface="Calibri"/>
                <a:ea typeface="Calibri"/>
                <a:cs typeface="Calibri"/>
                <a:sym typeface="Calibri"/>
              </a:defRPr>
            </a:lvl1pPr>
          </a:lstStyle>
          <a:p>
            <a:pPr/>
            <a:fld id="{86CB4B4D-7CA3-9044-876B-883B54F8677D}" type="slidenum"/>
          </a:p>
        </p:txBody>
      </p:sp>
      <p:sp>
        <p:nvSpPr>
          <p:cNvPr id="57" name="MATIN 9h-12h00…"/>
          <p:cNvSpPr txBox="1"/>
          <p:nvPr>
            <p:ph type="body" idx="4294967295"/>
          </p:nvPr>
        </p:nvSpPr>
        <p:spPr>
          <a:xfrm>
            <a:off x="610633" y="1740606"/>
            <a:ext cx="8155146" cy="3100368"/>
          </a:xfrm>
          <a:prstGeom prst="rect">
            <a:avLst/>
          </a:prstGeom>
        </p:spPr>
        <p:txBody>
          <a:bodyPr>
            <a:normAutofit fontScale="100000" lnSpcReduction="0"/>
          </a:bodyPr>
          <a:lstStyle/>
          <a:p>
            <a:pPr marL="305180" indent="-305180" defTabSz="813816">
              <a:buChar char="•"/>
              <a:defRPr sz="1424" u="sng"/>
            </a:pPr>
            <a:r>
              <a:t>MATIN 9h-12h00</a:t>
            </a:r>
          </a:p>
          <a:p>
            <a:pPr lvl="1" marL="712088" indent="-305180" defTabSz="813816">
              <a:buChar char="•"/>
              <a:defRPr sz="1424"/>
            </a:pPr>
            <a:r>
              <a:t>9h30-10h30 : ateliers de réflexion sur les nouveaux programmes : activité world café</a:t>
            </a:r>
          </a:p>
          <a:p>
            <a:pPr lvl="1" marL="712088" indent="-305180" defTabSz="813816">
              <a:buChar char="•"/>
              <a:defRPr sz="1424"/>
            </a:pPr>
            <a:r>
              <a:t>10h30-11h00 synthèse en plénière</a:t>
            </a:r>
          </a:p>
          <a:p>
            <a:pPr lvl="1" marL="712088" indent="-305180" defTabSz="813816">
              <a:buChar char="•"/>
              <a:defRPr sz="1424"/>
            </a:pPr>
            <a:r>
              <a:t>11h00-12h00 : l’enseignement du français : horaires,  architecture, contenus et modalités</a:t>
            </a:r>
          </a:p>
          <a:p>
            <a:pPr marL="305180" indent="-305180" defTabSz="813816">
              <a:buChar char="•"/>
              <a:defRPr sz="1424"/>
            </a:pPr>
            <a:r>
              <a:rPr u="sng"/>
              <a:t>APRES-MIDI 13h-16h00</a:t>
            </a:r>
            <a:r>
              <a:t> : travail en ateliers thématiques</a:t>
            </a:r>
          </a:p>
          <a:p>
            <a:pPr lvl="1" marL="712088" indent="-305180" defTabSz="813816">
              <a:buChar char="•"/>
              <a:defRPr sz="1424"/>
            </a:pPr>
            <a:r>
              <a:t>compréhension des écrits et consolidation - Valérie LEGALLICIER</a:t>
            </a:r>
          </a:p>
          <a:p>
            <a:pPr lvl="1" marL="712088" indent="-305180" defTabSz="813816">
              <a:buChar char="•"/>
              <a:defRPr sz="1424"/>
            </a:pPr>
            <a:r>
              <a:t>étude de la langue et consolidation - Laure HEBERT</a:t>
            </a:r>
          </a:p>
          <a:p>
            <a:pPr lvl="1" marL="712088" indent="-305180" defTabSz="813816">
              <a:buChar char="•"/>
              <a:defRPr sz="1424"/>
            </a:pPr>
            <a:r>
              <a:t>étudier une oeuvre intégrale en CAP et en BAC PRO - Nathalie GERMINAL</a:t>
            </a:r>
          </a:p>
          <a:p>
            <a:pPr lvl="1" marL="712088" indent="-305180" defTabSz="813816">
              <a:buChar char="•"/>
              <a:defRPr sz="1424"/>
            </a:pPr>
            <a:r>
              <a:t>la co-intervention : « lire, dire, écrire le métier » au croisement des objets d’étude de français - Pascaline PREKESZTICS</a:t>
            </a:r>
          </a:p>
          <a:p>
            <a:pPr lvl="1" marL="339089" indent="-316484" defTabSz="813816">
              <a:buChar char="•"/>
              <a:defRPr sz="1424"/>
            </a:pPr>
            <a:r>
              <a:rPr u="sng"/>
              <a:t>16h00-16h30</a:t>
            </a:r>
            <a:r>
              <a:t> : retour des ateliers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 name="Votre compréhension des programmes et des modalités d’enseignement du français : activité…"/>
          <p:cNvSpPr txBox="1"/>
          <p:nvPr>
            <p:ph type="title" idx="4294967295"/>
          </p:nvPr>
        </p:nvSpPr>
        <p:spPr>
          <a:xfrm>
            <a:off x="565943" y="2496543"/>
            <a:ext cx="8229601" cy="1508126"/>
          </a:xfrm>
          <a:prstGeom prst="rect">
            <a:avLst/>
          </a:prstGeom>
        </p:spPr>
        <p:txBody>
          <a:bodyPr/>
          <a:lstStyle/>
          <a:p>
            <a:pPr/>
            <a:r>
              <a:t>Votre compréhension des programmes et des modalités d’enseignement du français : activité</a:t>
            </a:r>
          </a:p>
          <a:p>
            <a:pPr/>
            <a:r>
              <a:t>world café</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 name="Atelier 1 : les programmes de bac pro - 4 sous groupes"/>
          <p:cNvSpPr txBox="1"/>
          <p:nvPr>
            <p:ph type="title" idx="4294967295"/>
          </p:nvPr>
        </p:nvSpPr>
        <p:spPr>
          <a:xfrm>
            <a:off x="568982" y="46037"/>
            <a:ext cx="8229601" cy="1508126"/>
          </a:xfrm>
          <a:prstGeom prst="rect">
            <a:avLst/>
          </a:prstGeom>
        </p:spPr>
        <p:txBody>
          <a:bodyPr/>
          <a:lstStyle/>
          <a:p>
            <a:pPr/>
            <a:r>
              <a:t>Atelier 1 : les programmes de bac pro </a:t>
            </a:r>
            <a:r>
              <a:rPr sz="1400"/>
              <a:t>- 4 sous groupes</a:t>
            </a:r>
          </a:p>
        </p:txBody>
      </p:sp>
      <p:sp>
        <p:nvSpPr>
          <p:cNvPr id="64" name="le programme de français seconde bac pro"/>
          <p:cNvSpPr/>
          <p:nvPr/>
        </p:nvSpPr>
        <p:spPr>
          <a:xfrm>
            <a:off x="2279437" y="3349756"/>
            <a:ext cx="4970251" cy="553775"/>
          </a:xfrm>
          <a:prstGeom prst="rect">
            <a:avLst/>
          </a:prstGeom>
          <a:solidFill>
            <a:schemeClr val="accent5">
              <a:lumOff val="23235"/>
            </a:schemeClr>
          </a:solidFill>
          <a:ln w="12700">
            <a:miter lim="400000"/>
          </a:ln>
          <a:extLst>
            <a:ext uri="{C572A759-6A51-4108-AA02-DFA0A04FC94B}">
              <ma14:wrappingTextBoxFlag xmlns:ma14="http://schemas.microsoft.com/office/mac/drawingml/2011/main" val="1"/>
            </a:ext>
          </a:extLst>
        </p:spPr>
        <p:txBody>
          <a:bodyPr lIns="45719" rIns="45719"/>
          <a:lstStyle>
            <a:lvl1pPr algn="ctr"/>
          </a:lstStyle>
          <a:p>
            <a:pPr/>
            <a:r>
              <a:t>le programme de français seconde bac pro</a:t>
            </a:r>
          </a:p>
        </p:txBody>
      </p:sp>
      <p:sp>
        <p:nvSpPr>
          <p:cNvPr id="65" name="traits saillants"/>
          <p:cNvSpPr/>
          <p:nvPr/>
        </p:nvSpPr>
        <p:spPr>
          <a:xfrm>
            <a:off x="593560" y="1486460"/>
            <a:ext cx="1650087"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traits saillants</a:t>
            </a:r>
          </a:p>
        </p:txBody>
      </p:sp>
      <p:sp>
        <p:nvSpPr>
          <p:cNvPr id="66" name="modifications majeures par rapport aux anciens programmes"/>
          <p:cNvSpPr/>
          <p:nvPr/>
        </p:nvSpPr>
        <p:spPr>
          <a:xfrm>
            <a:off x="4725791" y="1486460"/>
            <a:ext cx="3691128" cy="743407"/>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modifications majeures par rapport aux anciens programmes</a:t>
            </a:r>
          </a:p>
        </p:txBody>
      </p:sp>
      <p:sp>
        <p:nvSpPr>
          <p:cNvPr id="67" name="changements de pratiques induits"/>
          <p:cNvSpPr/>
          <p:nvPr/>
        </p:nvSpPr>
        <p:spPr>
          <a:xfrm>
            <a:off x="263240"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changements de pratiques induits</a:t>
            </a:r>
          </a:p>
        </p:txBody>
      </p:sp>
      <p:sp>
        <p:nvSpPr>
          <p:cNvPr id="68" name="questions soulevées"/>
          <p:cNvSpPr/>
          <p:nvPr/>
        </p:nvSpPr>
        <p:spPr>
          <a:xfrm>
            <a:off x="5243054"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questions soulevées</a:t>
            </a:r>
          </a:p>
        </p:txBody>
      </p:sp>
      <p:sp>
        <p:nvSpPr>
          <p:cNvPr id="69" name="chaque atelier construit une synthèse numérique en retenant trois propositions…"/>
          <p:cNvSpPr txBox="1"/>
          <p:nvPr/>
        </p:nvSpPr>
        <p:spPr>
          <a:xfrm>
            <a:off x="1244607" y="5158334"/>
            <a:ext cx="7408724" cy="815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600"/>
            </a:pPr>
            <a:r>
              <a:t>chaque atelier construit une synthèse numérique en retenant trois propositions</a:t>
            </a:r>
          </a:p>
          <a:p>
            <a:pPr algn="ctr">
              <a:defRPr sz="1600"/>
            </a:pPr>
            <a:r>
              <a:t>par entrée </a:t>
            </a:r>
          </a:p>
          <a:p>
            <a:pPr algn="ctr">
              <a:defRPr sz="1600"/>
            </a:pPr>
            <a:r>
              <a:t>un rapporteur présente la synthèse en plénière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2" name="Atelier 2 : les programmes de CAP - 4 sous groupes"/>
          <p:cNvSpPr txBox="1"/>
          <p:nvPr>
            <p:ph type="title" idx="4294967295"/>
          </p:nvPr>
        </p:nvSpPr>
        <p:spPr>
          <a:xfrm>
            <a:off x="568982" y="46037"/>
            <a:ext cx="8229601" cy="1508126"/>
          </a:xfrm>
          <a:prstGeom prst="rect">
            <a:avLst/>
          </a:prstGeom>
        </p:spPr>
        <p:txBody>
          <a:bodyPr/>
          <a:lstStyle/>
          <a:p>
            <a:pPr/>
            <a:r>
              <a:t>Atelier 2 : les programmes de CAP </a:t>
            </a:r>
            <a:r>
              <a:rPr sz="1400"/>
              <a:t>- 4 sous groupes</a:t>
            </a:r>
          </a:p>
        </p:txBody>
      </p:sp>
      <p:sp>
        <p:nvSpPr>
          <p:cNvPr id="73" name="les programmes de français de CAP"/>
          <p:cNvSpPr/>
          <p:nvPr/>
        </p:nvSpPr>
        <p:spPr>
          <a:xfrm>
            <a:off x="2279437" y="3349756"/>
            <a:ext cx="4970251" cy="553775"/>
          </a:xfrm>
          <a:prstGeom prst="rect">
            <a:avLst/>
          </a:prstGeom>
          <a:solidFill>
            <a:schemeClr val="accent5">
              <a:lumOff val="23235"/>
            </a:schemeClr>
          </a:solidFill>
          <a:ln w="12700">
            <a:miter lim="400000"/>
          </a:ln>
          <a:extLst>
            <a:ext uri="{C572A759-6A51-4108-AA02-DFA0A04FC94B}">
              <ma14:wrappingTextBoxFlag xmlns:ma14="http://schemas.microsoft.com/office/mac/drawingml/2011/main" val="1"/>
            </a:ext>
          </a:extLst>
        </p:spPr>
        <p:txBody>
          <a:bodyPr lIns="45719" rIns="45719"/>
          <a:lstStyle>
            <a:lvl1pPr algn="ctr"/>
          </a:lstStyle>
          <a:p>
            <a:pPr/>
            <a:r>
              <a:t>les programmes de français de CAP</a:t>
            </a:r>
          </a:p>
        </p:txBody>
      </p:sp>
      <p:sp>
        <p:nvSpPr>
          <p:cNvPr id="74" name="traits saillants"/>
          <p:cNvSpPr/>
          <p:nvPr/>
        </p:nvSpPr>
        <p:spPr>
          <a:xfrm>
            <a:off x="593560" y="1486460"/>
            <a:ext cx="1650087"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traits saillants</a:t>
            </a:r>
          </a:p>
        </p:txBody>
      </p:sp>
      <p:sp>
        <p:nvSpPr>
          <p:cNvPr id="75" name="modifications majeures par rapport aux anciens programmes"/>
          <p:cNvSpPr/>
          <p:nvPr/>
        </p:nvSpPr>
        <p:spPr>
          <a:xfrm>
            <a:off x="4725791" y="1486460"/>
            <a:ext cx="3691128" cy="743407"/>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modifications majeures par rapport aux anciens programmes</a:t>
            </a:r>
          </a:p>
        </p:txBody>
      </p:sp>
      <p:sp>
        <p:nvSpPr>
          <p:cNvPr id="76" name="changements de pratiques induits"/>
          <p:cNvSpPr/>
          <p:nvPr/>
        </p:nvSpPr>
        <p:spPr>
          <a:xfrm>
            <a:off x="263240"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changements de pratiques induits</a:t>
            </a:r>
          </a:p>
        </p:txBody>
      </p:sp>
      <p:sp>
        <p:nvSpPr>
          <p:cNvPr id="77" name="questions soulevées"/>
          <p:cNvSpPr/>
          <p:nvPr/>
        </p:nvSpPr>
        <p:spPr>
          <a:xfrm>
            <a:off x="5243054"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questions soulevées</a:t>
            </a:r>
          </a:p>
        </p:txBody>
      </p:sp>
      <p:sp>
        <p:nvSpPr>
          <p:cNvPr id="78" name="chaque atelier construit une synthèse numérique en retenant trois propositions…"/>
          <p:cNvSpPr txBox="1"/>
          <p:nvPr/>
        </p:nvSpPr>
        <p:spPr>
          <a:xfrm>
            <a:off x="1253382" y="5193436"/>
            <a:ext cx="7408725" cy="815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600"/>
            </a:pPr>
            <a:r>
              <a:t>chaque atelier construit une synthèse numérique en retenant trois propositions</a:t>
            </a:r>
          </a:p>
          <a:p>
            <a:pPr algn="ctr">
              <a:defRPr sz="1600"/>
            </a:pPr>
            <a:r>
              <a:t>par entrée </a:t>
            </a:r>
          </a:p>
          <a:p>
            <a:pPr algn="ctr">
              <a:defRPr sz="1600"/>
            </a:pPr>
            <a:r>
              <a:t>un rapporteur présente la synthèse en plénière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1" name="Atelier 3 : consolidation et français - 4 sous groupes"/>
          <p:cNvSpPr txBox="1"/>
          <p:nvPr>
            <p:ph type="title" idx="4294967295"/>
          </p:nvPr>
        </p:nvSpPr>
        <p:spPr>
          <a:xfrm>
            <a:off x="568982" y="46037"/>
            <a:ext cx="8229601" cy="1508126"/>
          </a:xfrm>
          <a:prstGeom prst="rect">
            <a:avLst/>
          </a:prstGeom>
        </p:spPr>
        <p:txBody>
          <a:bodyPr/>
          <a:lstStyle/>
          <a:p>
            <a:pPr/>
            <a:r>
              <a:t>Atelier 3 : consolidation et français </a:t>
            </a:r>
            <a:r>
              <a:rPr sz="1400"/>
              <a:t>- 4 sous groupes</a:t>
            </a:r>
          </a:p>
        </p:txBody>
      </p:sp>
      <p:sp>
        <p:nvSpPr>
          <p:cNvPr id="82" name="consolidation et français…"/>
          <p:cNvSpPr/>
          <p:nvPr/>
        </p:nvSpPr>
        <p:spPr>
          <a:xfrm>
            <a:off x="2279437" y="3349756"/>
            <a:ext cx="4970251" cy="695063"/>
          </a:xfrm>
          <a:prstGeom prst="rect">
            <a:avLst/>
          </a:prstGeom>
          <a:solidFill>
            <a:schemeClr val="accent5">
              <a:lumOff val="23235"/>
            </a:schemeClr>
          </a:solidFill>
          <a:ln w="12700">
            <a:miter lim="400000"/>
          </a:ln>
          <a:extLst>
            <a:ext uri="{C572A759-6A51-4108-AA02-DFA0A04FC94B}">
              <ma14:wrappingTextBoxFlag xmlns:ma14="http://schemas.microsoft.com/office/mac/drawingml/2011/main" val="1"/>
            </a:ext>
          </a:extLst>
        </p:spPr>
        <p:txBody>
          <a:bodyPr lIns="45719" rIns="45719"/>
          <a:lstStyle/>
          <a:p>
            <a:pPr algn="ctr"/>
            <a:r>
              <a:t>consolidation et français</a:t>
            </a:r>
          </a:p>
          <a:p>
            <a:pPr algn="ctr"/>
            <a:r>
              <a:t>(accompagnement renforcé)</a:t>
            </a:r>
          </a:p>
        </p:txBody>
      </p:sp>
      <p:sp>
        <p:nvSpPr>
          <p:cNvPr id="83" name="principes"/>
          <p:cNvSpPr/>
          <p:nvPr/>
        </p:nvSpPr>
        <p:spPr>
          <a:xfrm>
            <a:off x="470704" y="1486460"/>
            <a:ext cx="1650087"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principes</a:t>
            </a:r>
          </a:p>
        </p:txBody>
      </p:sp>
      <p:sp>
        <p:nvSpPr>
          <p:cNvPr id="84" name="liens avec le cours disciplinaire"/>
          <p:cNvSpPr/>
          <p:nvPr/>
        </p:nvSpPr>
        <p:spPr>
          <a:xfrm>
            <a:off x="4848647" y="1486460"/>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liens avec le cours disciplinaire</a:t>
            </a:r>
          </a:p>
        </p:txBody>
      </p:sp>
      <p:sp>
        <p:nvSpPr>
          <p:cNvPr id="85" name="changements de pratiques induits"/>
          <p:cNvSpPr/>
          <p:nvPr/>
        </p:nvSpPr>
        <p:spPr>
          <a:xfrm>
            <a:off x="263240"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changements de pratiques induits</a:t>
            </a:r>
          </a:p>
        </p:txBody>
      </p:sp>
      <p:sp>
        <p:nvSpPr>
          <p:cNvPr id="86" name="questions soulevées"/>
          <p:cNvSpPr/>
          <p:nvPr/>
        </p:nvSpPr>
        <p:spPr>
          <a:xfrm>
            <a:off x="5243054"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questions soulevées</a:t>
            </a:r>
          </a:p>
        </p:txBody>
      </p:sp>
      <p:sp>
        <p:nvSpPr>
          <p:cNvPr id="87" name="maîtrise de la langue écrite…"/>
          <p:cNvSpPr txBox="1"/>
          <p:nvPr/>
        </p:nvSpPr>
        <p:spPr>
          <a:xfrm>
            <a:off x="4468375" y="2082389"/>
            <a:ext cx="4540783" cy="739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marL="177739" indent="-177739">
              <a:buSzPct val="100000"/>
              <a:buChar char="-"/>
              <a:defRPr sz="1500"/>
            </a:pPr>
            <a:r>
              <a:t>maîtrise de la langue écrite</a:t>
            </a:r>
          </a:p>
          <a:p>
            <a:pPr marL="177739" indent="-177739">
              <a:buSzPct val="100000"/>
              <a:buChar char="-"/>
              <a:defRPr sz="1500"/>
            </a:pPr>
            <a:r>
              <a:t>privilégier des activités de lecture, à haute voix</a:t>
            </a:r>
          </a:p>
          <a:p>
            <a:pPr marL="177739" indent="-177739">
              <a:buSzPct val="100000"/>
              <a:buChar char="-"/>
              <a:defRPr sz="1500"/>
            </a:pPr>
            <a:r>
              <a:t>préparer aux écrits et oraux pro (co-intervention)</a:t>
            </a:r>
          </a:p>
        </p:txBody>
      </p:sp>
      <p:sp>
        <p:nvSpPr>
          <p:cNvPr id="88" name="évaluation diagnostique des acquis (tests…"/>
          <p:cNvSpPr txBox="1"/>
          <p:nvPr/>
        </p:nvSpPr>
        <p:spPr>
          <a:xfrm>
            <a:off x="212202" y="2051869"/>
            <a:ext cx="4197455" cy="955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marL="213287" indent="-213287">
              <a:buSzPct val="100000"/>
              <a:buChar char="-"/>
              <a:defRPr sz="1500"/>
            </a:pPr>
            <a:r>
              <a:t>évaluation diagnostique des acquis (tests</a:t>
            </a:r>
          </a:p>
          <a:p>
            <a:pPr>
              <a:defRPr sz="1500"/>
            </a:pPr>
            <a:r>
              <a:t>de positionnement)</a:t>
            </a:r>
          </a:p>
          <a:p>
            <a:pPr marL="177739" indent="-177739">
              <a:buSzPct val="100000"/>
              <a:buChar char="-"/>
              <a:defRPr sz="1500"/>
            </a:pPr>
            <a:r>
              <a:t>retour au socle commun (étude de la langue)</a:t>
            </a:r>
          </a:p>
          <a:p>
            <a:pPr marL="177739" indent="-177739">
              <a:buSzPct val="100000"/>
              <a:buChar char="-"/>
              <a:defRPr sz="1500"/>
            </a:pPr>
            <a:r>
              <a:t>lien avec e projet professionnel</a:t>
            </a:r>
          </a:p>
        </p:txBody>
      </p:sp>
      <p:sp>
        <p:nvSpPr>
          <p:cNvPr id="89" name="statut de professeur de lettres qui devient…"/>
          <p:cNvSpPr txBox="1"/>
          <p:nvPr/>
        </p:nvSpPr>
        <p:spPr>
          <a:xfrm>
            <a:off x="302291" y="4963091"/>
            <a:ext cx="4070858" cy="11709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marL="177739" indent="-177739">
              <a:buSzPct val="100000"/>
              <a:buChar char="-"/>
              <a:defRPr sz="1500"/>
            </a:pPr>
            <a:r>
              <a:t>statut de professeur de lettres qui devient</a:t>
            </a:r>
          </a:p>
          <a:p>
            <a:pPr>
              <a:defRPr sz="1500"/>
            </a:pPr>
            <a:r>
              <a:t>davantage un prof de français</a:t>
            </a:r>
          </a:p>
          <a:p>
            <a:pPr marL="177739" indent="-177739">
              <a:buSzPct val="100000"/>
              <a:buChar char="-"/>
              <a:defRPr sz="1500"/>
            </a:pPr>
            <a:r>
              <a:t>progression commune avec l’enseignement </a:t>
            </a:r>
          </a:p>
          <a:p>
            <a:pPr>
              <a:defRPr sz="1500"/>
            </a:pPr>
            <a:r>
              <a:t>pro</a:t>
            </a:r>
          </a:p>
          <a:p>
            <a:pPr>
              <a:defRPr sz="1500"/>
            </a:pPr>
            <a:r>
              <a:t>- numérique au coeur des pratiques / oral</a:t>
            </a:r>
          </a:p>
        </p:txBody>
      </p:sp>
      <p:sp>
        <p:nvSpPr>
          <p:cNvPr id="90" name="traitement et exploitation du test (logistique)…"/>
          <p:cNvSpPr txBox="1"/>
          <p:nvPr/>
        </p:nvSpPr>
        <p:spPr>
          <a:xfrm>
            <a:off x="4652913" y="4924774"/>
            <a:ext cx="4272335" cy="955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marL="177739" indent="-177739">
              <a:buSzPct val="100000"/>
              <a:buChar char="-"/>
              <a:defRPr sz="1500"/>
            </a:pPr>
            <a:r>
              <a:t>traitement et exploitation du test (logistique)</a:t>
            </a:r>
          </a:p>
          <a:p>
            <a:pPr marL="177739" indent="-177739">
              <a:buSzPct val="100000"/>
              <a:buChar char="-"/>
              <a:defRPr sz="1500"/>
            </a:pPr>
            <a:r>
              <a:t>chronophage : bilan, entretien… </a:t>
            </a:r>
          </a:p>
          <a:p>
            <a:pPr marL="177739" indent="-177739">
              <a:buSzPct val="100000"/>
              <a:buChar char="-"/>
              <a:defRPr sz="1500"/>
            </a:pPr>
            <a:r>
              <a:t>rapport de l’élève au test et adaptation</a:t>
            </a:r>
          </a:p>
          <a:p>
            <a:pPr>
              <a:defRPr sz="1500"/>
            </a:pPr>
            <a:r>
              <a:t>à tous les élèves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3" name="Atelier 4 : co-intervention et français - 4 sous groupes"/>
          <p:cNvSpPr txBox="1"/>
          <p:nvPr>
            <p:ph type="title" idx="4294967295"/>
          </p:nvPr>
        </p:nvSpPr>
        <p:spPr>
          <a:xfrm>
            <a:off x="568982" y="46037"/>
            <a:ext cx="8229601" cy="1508126"/>
          </a:xfrm>
          <a:prstGeom prst="rect">
            <a:avLst/>
          </a:prstGeom>
        </p:spPr>
        <p:txBody>
          <a:bodyPr/>
          <a:lstStyle/>
          <a:p>
            <a:pPr/>
            <a:r>
              <a:t>Atelier 4 : co-intervention et français </a:t>
            </a:r>
            <a:r>
              <a:rPr sz="1400"/>
              <a:t>- 4 sous groupes</a:t>
            </a:r>
          </a:p>
        </p:txBody>
      </p:sp>
      <p:sp>
        <p:nvSpPr>
          <p:cNvPr id="94" name="co-intervention et français"/>
          <p:cNvSpPr/>
          <p:nvPr/>
        </p:nvSpPr>
        <p:spPr>
          <a:xfrm>
            <a:off x="2279437" y="3349756"/>
            <a:ext cx="4970251" cy="553775"/>
          </a:xfrm>
          <a:prstGeom prst="rect">
            <a:avLst/>
          </a:prstGeom>
          <a:solidFill>
            <a:schemeClr val="accent5">
              <a:lumOff val="23235"/>
            </a:schemeClr>
          </a:solidFill>
          <a:ln w="12700">
            <a:miter lim="400000"/>
          </a:ln>
          <a:extLst>
            <a:ext uri="{C572A759-6A51-4108-AA02-DFA0A04FC94B}">
              <ma14:wrappingTextBoxFlag xmlns:ma14="http://schemas.microsoft.com/office/mac/drawingml/2011/main" val="1"/>
            </a:ext>
          </a:extLst>
        </p:spPr>
        <p:txBody>
          <a:bodyPr lIns="45719" rIns="45719"/>
          <a:lstStyle>
            <a:lvl1pPr algn="ctr"/>
          </a:lstStyle>
          <a:p>
            <a:pPr/>
            <a:r>
              <a:t>co-intervention et français</a:t>
            </a:r>
          </a:p>
        </p:txBody>
      </p:sp>
      <p:sp>
        <p:nvSpPr>
          <p:cNvPr id="95" name="principes"/>
          <p:cNvSpPr/>
          <p:nvPr/>
        </p:nvSpPr>
        <p:spPr>
          <a:xfrm>
            <a:off x="470704" y="1486460"/>
            <a:ext cx="1650087"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principes</a:t>
            </a:r>
          </a:p>
        </p:txBody>
      </p:sp>
      <p:sp>
        <p:nvSpPr>
          <p:cNvPr id="96" name="liens avec le cours disciplinaire"/>
          <p:cNvSpPr/>
          <p:nvPr/>
        </p:nvSpPr>
        <p:spPr>
          <a:xfrm>
            <a:off x="4848647" y="1486460"/>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liens avec le cours disciplinaire</a:t>
            </a:r>
          </a:p>
        </p:txBody>
      </p:sp>
      <p:sp>
        <p:nvSpPr>
          <p:cNvPr id="97" name="changements de pratiques induits"/>
          <p:cNvSpPr/>
          <p:nvPr/>
        </p:nvSpPr>
        <p:spPr>
          <a:xfrm>
            <a:off x="263240"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changements de pratiques induits</a:t>
            </a:r>
          </a:p>
        </p:txBody>
      </p:sp>
      <p:sp>
        <p:nvSpPr>
          <p:cNvPr id="98" name="questions soulevées"/>
          <p:cNvSpPr/>
          <p:nvPr/>
        </p:nvSpPr>
        <p:spPr>
          <a:xfrm>
            <a:off x="5243054" y="4400365"/>
            <a:ext cx="3691128" cy="427868"/>
          </a:xfrm>
          <a:prstGeom prst="rect">
            <a:avLst/>
          </a:prstGeom>
          <a:solidFill>
            <a:srgbClr val="FFFFFF"/>
          </a:solidFill>
          <a:ln w="25400">
            <a:solidFill>
              <a:schemeClr val="accent1"/>
            </a:solidFill>
          </a:ln>
          <a:extLst>
            <a:ext uri="{C572A759-6A51-4108-AA02-DFA0A04FC94B}">
              <ma14:wrappingTextBoxFlag xmlns:ma14="http://schemas.microsoft.com/office/mac/drawingml/2011/main" val="1"/>
            </a:ext>
          </a:extLst>
        </p:spPr>
        <p:txBody>
          <a:bodyPr lIns="45719" rIns="45719"/>
          <a:lstStyle>
            <a:lvl1pPr algn="ctr"/>
          </a:lstStyle>
          <a:p>
            <a:pPr/>
            <a:r>
              <a:t>questions soulevées</a:t>
            </a:r>
          </a:p>
        </p:txBody>
      </p:sp>
      <p:sp>
        <p:nvSpPr>
          <p:cNvPr id="99" name="chaque atelier construit une synthèse numérique en retenant trois propositions…"/>
          <p:cNvSpPr txBox="1"/>
          <p:nvPr/>
        </p:nvSpPr>
        <p:spPr>
          <a:xfrm>
            <a:off x="1385014" y="5193436"/>
            <a:ext cx="7408724" cy="8153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600"/>
            </a:pPr>
            <a:r>
              <a:t>chaque atelier construit une synthèse numérique en retenant trois propositions</a:t>
            </a:r>
          </a:p>
          <a:p>
            <a:pPr algn="ctr">
              <a:defRPr sz="1600"/>
            </a:pPr>
            <a:r>
              <a:t>par entrée </a:t>
            </a:r>
          </a:p>
          <a:p>
            <a:pPr algn="ctr">
              <a:defRPr sz="1600"/>
            </a:pPr>
            <a:r>
              <a:t>un rapporteur présente la synthèse en plénière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Numéro de diapositive"/>
          <p:cNvSpPr txBox="1"/>
          <p:nvPr>
            <p:ph type="sldNum" sz="quarter" idx="2"/>
          </p:nvPr>
        </p:nvSpPr>
        <p:spPr>
          <a:xfrm>
            <a:off x="250825" y="6256337"/>
            <a:ext cx="231277" cy="350662"/>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2" name="Retour plénière et présentation des synthèses…"/>
          <p:cNvSpPr txBox="1"/>
          <p:nvPr>
            <p:ph type="title" idx="4294967295"/>
          </p:nvPr>
        </p:nvSpPr>
        <p:spPr>
          <a:xfrm>
            <a:off x="650259" y="2496543"/>
            <a:ext cx="8229601" cy="1508126"/>
          </a:xfrm>
          <a:prstGeom prst="rect">
            <a:avLst/>
          </a:prstGeom>
        </p:spPr>
        <p:txBody>
          <a:bodyPr/>
          <a:lstStyle/>
          <a:p>
            <a:pPr/>
            <a:r>
              <a:t>Retour plénière et présentation des synthèses</a:t>
            </a:r>
          </a:p>
          <a:p>
            <a:pPr algn="ctr"/>
            <a:r>
              <a:t>(ateliers 1 à 3)</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12_concertation_masque ppt">
  <a:themeElements>
    <a:clrScheme name="2012_concertation_masque pp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2012_concertation_masque ppt">
      <a:majorFont>
        <a:latin typeface="Arial"/>
        <a:ea typeface="Arial"/>
        <a:cs typeface="Arial"/>
      </a:majorFont>
      <a:minorFont>
        <a:latin typeface="Helvetica"/>
        <a:ea typeface="Helvetica"/>
        <a:cs typeface="Helvetica"/>
      </a:minorFont>
    </a:fontScheme>
    <a:fmtScheme name="2012_concertation_masque pp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12_concertation_masque ppt">
  <a:themeElements>
    <a:clrScheme name="2012_concertation_masque pp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2012_concertation_masque ppt">
      <a:majorFont>
        <a:latin typeface="Arial"/>
        <a:ea typeface="Arial"/>
        <a:cs typeface="Arial"/>
      </a:majorFont>
      <a:minorFont>
        <a:latin typeface="Helvetica"/>
        <a:ea typeface="Helvetica"/>
        <a:cs typeface="Helvetica"/>
      </a:minorFont>
    </a:fontScheme>
    <a:fmtScheme name="2012_concertation_masque pp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