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00"/>
    <a:srgbClr val="FFA82C"/>
    <a:srgbClr val="FF9A4D"/>
    <a:srgbClr val="FFB03E"/>
    <a:srgbClr val="FFA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8"/>
    <p:restoredTop sz="95755"/>
  </p:normalViewPr>
  <p:slideViewPr>
    <p:cSldViewPr snapToGrid="0">
      <p:cViewPr varScale="1">
        <p:scale>
          <a:sx n="72" d="100"/>
          <a:sy n="72" d="100"/>
        </p:scale>
        <p:origin x="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7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6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5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5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4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1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8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2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3">
              <a:srgbClr val="ADC1E5"/>
            </a:gs>
            <a:gs pos="38998">
              <a:srgbClr val="CF9BF3">
                <a:alpha val="62046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8000"/>
                <a:lumOff val="5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350A10-2AFD-2938-C275-78FB22465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78769"/>
            <a:ext cx="10993549" cy="704197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La Commémoration de </a:t>
            </a:r>
            <a:r>
              <a:rPr lang="fr-FR" sz="3200" dirty="0" err="1"/>
              <a:t>samuel</a:t>
            </a:r>
            <a:r>
              <a:rPr lang="fr-FR" sz="3200" dirty="0"/>
              <a:t> </a:t>
            </a:r>
            <a:r>
              <a:rPr lang="fr-FR" sz="3200" dirty="0" err="1"/>
              <a:t>patY</a:t>
            </a:r>
            <a:r>
              <a:rPr lang="fr-FR" sz="3200" dirty="0"/>
              <a:t>, UN sujet sensible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6A5D2177-78F9-D9A4-2A9C-AAAAA125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3915" y="1382966"/>
            <a:ext cx="6972283" cy="406988"/>
          </a:xfrm>
        </p:spPr>
        <p:txBody>
          <a:bodyPr>
            <a:normAutofit/>
          </a:bodyPr>
          <a:lstStyle/>
          <a:p>
            <a:r>
              <a:rPr lang="fr-FR" dirty="0"/>
              <a:t>Par Justine CONDE, Lycée NIKOLA TESLA DE DOURDAN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E8840C5-86E9-0717-C227-E4B263248E68}"/>
              </a:ext>
            </a:extLst>
          </p:cNvPr>
          <p:cNvSpPr txBox="1"/>
          <p:nvPr/>
        </p:nvSpPr>
        <p:spPr>
          <a:xfrm>
            <a:off x="1218886" y="2094932"/>
            <a:ext cx="910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solidFill>
                  <a:srgbClr val="DA8200"/>
                </a:solidFill>
              </a:rPr>
              <a:t>EN QUOI LA COMMÉMORATION DE LA MORT DE SAMUEL PATY EST-ELLE UN SUJET SENSIBLE ET UN SUJET COMPLEXE ?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46F8157-E955-2A75-E41B-7D1EB4AD8801}"/>
              </a:ext>
            </a:extLst>
          </p:cNvPr>
          <p:cNvSpPr txBox="1"/>
          <p:nvPr/>
        </p:nvSpPr>
        <p:spPr>
          <a:xfrm>
            <a:off x="363556" y="3154311"/>
            <a:ext cx="11644829" cy="2960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C000"/>
                </a:solidFill>
              </a:rPr>
              <a:t>DES SUJETS QUI FONT </a:t>
            </a:r>
            <a:r>
              <a:rPr lang="fr-FR" sz="3200" b="1" dirty="0">
                <a:solidFill>
                  <a:srgbClr val="FFC000"/>
                </a:solidFill>
              </a:rPr>
              <a:t>PEUR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C000"/>
                </a:solidFill>
              </a:rPr>
              <a:t>UNE DEMANDE </a:t>
            </a:r>
            <a:r>
              <a:rPr lang="fr-FR" sz="3200" b="1" dirty="0">
                <a:solidFill>
                  <a:srgbClr val="FFC000"/>
                </a:solidFill>
              </a:rPr>
              <a:t>MINISTÉRIELLE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C000"/>
                </a:solidFill>
              </a:rPr>
              <a:t>L’EMC N’EST PAS TOUJOURS AISÉ À ENSEIGNER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C000"/>
                </a:solidFill>
              </a:rPr>
              <a:t>UN </a:t>
            </a:r>
            <a:r>
              <a:rPr lang="fr-FR" sz="3200" b="1" dirty="0">
                <a:solidFill>
                  <a:srgbClr val="FFC000"/>
                </a:solidFill>
              </a:rPr>
              <a:t>NOUVEAU DÉFI </a:t>
            </a:r>
            <a:r>
              <a:rPr lang="fr-FR" sz="3200" dirty="0">
                <a:solidFill>
                  <a:srgbClr val="FFC000"/>
                </a:solidFill>
              </a:rPr>
              <a:t>POUR UNR ENSEIGNANTE STAGIAIRE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271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DC1E5"/>
            </a:gs>
            <a:gs pos="38000">
              <a:srgbClr val="CF9BF3">
                <a:alpha val="62046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8000"/>
                <a:lumOff val="52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67A9AC-7E47-C0B0-42A3-CEC28EA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82" y="379308"/>
            <a:ext cx="11236235" cy="114575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</a:rPr>
              <a:t>Contexte et MISE EN ŒUVRE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F1F719C-01A2-9FB6-43B3-E4FCA285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82" y="1879686"/>
            <a:ext cx="8354464" cy="3982647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9E583B3-C0C3-3254-2A2A-5E0A64014869}"/>
              </a:ext>
            </a:extLst>
          </p:cNvPr>
          <p:cNvSpPr txBox="1"/>
          <p:nvPr/>
        </p:nvSpPr>
        <p:spPr>
          <a:xfrm>
            <a:off x="273584" y="1876864"/>
            <a:ext cx="11644829" cy="49244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C000"/>
                </a:solidFill>
              </a:rPr>
              <a:t>LA PREMIÈRE  PRO : VOC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C000"/>
                </a:solidFill>
              </a:rPr>
              <a:t>UN CLIMAT DE CONFIANCE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C000"/>
                </a:solidFill>
              </a:rPr>
              <a:t>UN OUTIL : LE LIVRE D’OR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C000"/>
                </a:solidFill>
              </a:rPr>
              <a:t>LE LANCEMENT DE SÉANCE :  </a:t>
            </a:r>
          </a:p>
          <a:p>
            <a:pPr marL="0" indent="0">
              <a:buNone/>
            </a:pPr>
            <a:r>
              <a:rPr lang="fr-FR" dirty="0">
                <a:solidFill>
                  <a:srgbClr val="FFC000"/>
                </a:solidFill>
              </a:rPr>
              <a:t>« VOUS SOUVENEZ-VOUS DE SAMUEL PATY ? 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C000"/>
                </a:solidFill>
              </a:rPr>
              <a:t>LA SÉANCE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C000"/>
                </a:solidFill>
              </a:rPr>
              <a:t>LA NOTION DE LIBERTÉ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9C9B270-FE77-697D-6A47-20EBA4AE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88" y="3322895"/>
            <a:ext cx="1824843" cy="17319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80A03B66-EE5D-07FE-45E2-004A45A37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26130"/>
              </p:ext>
            </p:extLst>
          </p:nvPr>
        </p:nvGraphicFramePr>
        <p:xfrm>
          <a:off x="5827924" y="1876863"/>
          <a:ext cx="6180462" cy="4925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092">
                  <a:extLst>
                    <a:ext uri="{9D8B030D-6E8A-4147-A177-3AD203B41FA5}">
                      <a16:colId xmlns="" xmlns:a16="http://schemas.microsoft.com/office/drawing/2014/main" val="629073359"/>
                    </a:ext>
                  </a:extLst>
                </a:gridCol>
                <a:gridCol w="4921370">
                  <a:extLst>
                    <a:ext uri="{9D8B030D-6E8A-4147-A177-3AD203B41FA5}">
                      <a16:colId xmlns="" xmlns:a16="http://schemas.microsoft.com/office/drawing/2014/main" val="3256489356"/>
                    </a:ext>
                  </a:extLst>
                </a:gridCol>
              </a:tblGrid>
              <a:tr h="447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</a:rPr>
                        <a:t>Séance  </a:t>
                      </a: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                    </a:t>
                      </a: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</a:rPr>
                        <a:t>Activités</a:t>
                      </a:r>
                      <a:endParaRPr lang="fr-FR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2000" dirty="0">
                          <a:effectLst/>
                        </a:rPr>
                        <a:t>Activités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/>
                </a:tc>
                <a:extLst>
                  <a:ext uri="{0D108BD9-81ED-4DB2-BD59-A6C34878D82A}">
                    <a16:rowId xmlns="" xmlns:a16="http://schemas.microsoft.com/office/drawing/2014/main" val="4160000213"/>
                  </a:ext>
                </a:extLst>
              </a:tr>
              <a:tr h="591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</a:rPr>
                        <a:t>10mn</a:t>
                      </a:r>
                      <a:endParaRPr lang="fr-FR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dirty="0">
                          <a:effectLst/>
                        </a:rPr>
                        <a:t>Rappel et explication des conditions de la mort de Samuel Paty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2979872"/>
                  </a:ext>
                </a:extLst>
              </a:tr>
              <a:tr h="998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</a:rPr>
                        <a:t>15mn</a:t>
                      </a:r>
                      <a:endParaRPr lang="fr-FR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dirty="0">
                          <a:effectLst/>
                        </a:rPr>
                        <a:t>Connaissances sur la notion de liberté (prérequis)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dirty="0">
                          <a:effectLst/>
                        </a:rPr>
                        <a:t>Recueil de la parole des élèves et manifestation de leur émotion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9965039"/>
                  </a:ext>
                </a:extLst>
              </a:tr>
              <a:tr h="998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</a:rPr>
                        <a:t>5mn</a:t>
                      </a:r>
                      <a:endParaRPr lang="fr-FR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dirty="0">
                          <a:effectLst/>
                        </a:rPr>
                        <a:t>Lecture d’un texte écrit par le professeur après l’assassinat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dirty="0">
                          <a:effectLst/>
                        </a:rPr>
                        <a:t>L’émotion : un long silence puis prise parole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2129980"/>
                  </a:ext>
                </a:extLst>
              </a:tr>
              <a:tr h="13016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</a:rPr>
                        <a:t>10mn</a:t>
                      </a:r>
                      <a:endParaRPr lang="fr-FR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dirty="0">
                          <a:effectLst/>
                        </a:rPr>
                        <a:t>Discussion et argumentation avec les élèves sur nos libertés 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dirty="0">
                          <a:effectLst/>
                        </a:rPr>
                        <a:t>-liberté de la presse, d’opinion, de religion et sur les limites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604459"/>
                  </a:ext>
                </a:extLst>
              </a:tr>
              <a:tr h="586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2000" dirty="0">
                          <a:solidFill>
                            <a:srgbClr val="7030A0"/>
                          </a:solidFill>
                          <a:effectLst/>
                        </a:rPr>
                        <a:t>15mn </a:t>
                      </a:r>
                      <a:endParaRPr lang="fr-FR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127250" algn="l"/>
                        </a:tabLst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 du « livre d’Or » de la classe : expression libre</a:t>
                      </a:r>
                    </a:p>
                  </a:txBody>
                  <a:tcPr marL="56868" marR="56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3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DC1E5"/>
            </a:gs>
            <a:gs pos="38000">
              <a:srgbClr val="CF9BF3">
                <a:alpha val="62046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8000"/>
                <a:lumOff val="52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696939-DEFB-1C36-1EC5-410F9574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72408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</a:rPr>
              <a:t>RETOUR RÉFLEXIF ET LIMITES L’EXPÉRIENCE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18C48CE-5691-D4B0-1494-5BB7E0A073A9}"/>
              </a:ext>
            </a:extLst>
          </p:cNvPr>
          <p:cNvSpPr txBox="1"/>
          <p:nvPr/>
        </p:nvSpPr>
        <p:spPr>
          <a:xfrm>
            <a:off x="158709" y="2143979"/>
            <a:ext cx="8566650" cy="40318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B03E"/>
                </a:solidFill>
              </a:rPr>
              <a:t>LA SENSIBILITÉ DE L’ENSEIGNANT :</a:t>
            </a:r>
          </a:p>
          <a:p>
            <a:r>
              <a:rPr lang="fr-FR" sz="3200" dirty="0">
                <a:solidFill>
                  <a:srgbClr val="FFB03E"/>
                </a:solidFill>
              </a:rPr>
              <a:t>		&gt; AVANTAGES OU MISE EN DANGER ? </a:t>
            </a:r>
          </a:p>
          <a:p>
            <a:pPr marL="0" indent="0">
              <a:buNone/>
            </a:pPr>
            <a:endParaRPr lang="fr-FR" sz="3200" dirty="0">
              <a:solidFill>
                <a:srgbClr val="FFB03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B03E"/>
                </a:solidFill>
              </a:rPr>
              <a:t>SENSIBILITÉ ET ÉMOTION DU PROFESSEUR : </a:t>
            </a:r>
          </a:p>
          <a:p>
            <a:r>
              <a:rPr lang="fr-FR" sz="3200" dirty="0">
                <a:solidFill>
                  <a:srgbClr val="FFB03E"/>
                </a:solidFill>
              </a:rPr>
              <a:t>		&gt; UN LEVIER SELON LE CONTEXTE</a:t>
            </a:r>
          </a:p>
          <a:p>
            <a:endParaRPr lang="fr-FR" sz="3200" dirty="0">
              <a:solidFill>
                <a:srgbClr val="FFB03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B03E"/>
                </a:solidFill>
              </a:rPr>
              <a:t>LE LIVRE D’OR : SENSIBILITÉS DES ÉLÈVES</a:t>
            </a:r>
          </a:p>
          <a:p>
            <a:r>
              <a:rPr lang="fr-FR" sz="3200" dirty="0">
                <a:solidFill>
                  <a:srgbClr val="FFB03E"/>
                </a:solidFill>
              </a:rPr>
              <a:t>		&gt; UN OUTIL ET LES EXPLOITER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AF3FCA77-7506-6D9A-0122-4697E849A9C1}"/>
              </a:ext>
            </a:extLst>
          </p:cNvPr>
          <p:cNvGrpSpPr/>
          <p:nvPr/>
        </p:nvGrpSpPr>
        <p:grpSpPr>
          <a:xfrm>
            <a:off x="8155933" y="1906440"/>
            <a:ext cx="3877358" cy="2549889"/>
            <a:chOff x="8155933" y="1906440"/>
            <a:chExt cx="3877358" cy="2549889"/>
          </a:xfrm>
        </p:grpSpPr>
        <p:pic>
          <p:nvPicPr>
            <p:cNvPr id="4" name="Image 3">
              <a:extLst>
                <a:ext uri="{FF2B5EF4-FFF2-40B4-BE49-F238E27FC236}">
                  <a16:creationId xmlns="" xmlns:a16="http://schemas.microsoft.com/office/drawing/2014/main" id="{71B090C7-8D7F-C34D-CBDE-64541819C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3852" y="1906440"/>
              <a:ext cx="1905000" cy="1056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Zone de texte 3">
              <a:extLst>
                <a:ext uri="{FF2B5EF4-FFF2-40B4-BE49-F238E27FC236}">
                  <a16:creationId xmlns="" xmlns:a16="http://schemas.microsoft.com/office/drawing/2014/main" id="{E3CA105A-C77C-5858-B215-2E4CB0B49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6178" y="2962445"/>
              <a:ext cx="3177113" cy="14938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500" b="1" dirty="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Sur les réseaux sociaux, de nombreux enseignants ont pris la parole avec</a:t>
              </a:r>
              <a:endPara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500" b="1" dirty="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le hashtag #</a:t>
              </a:r>
              <a:r>
                <a:rPr lang="fr-FR" sz="1500" b="1" dirty="0" err="1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JeSuisProf</a:t>
              </a:r>
              <a:r>
                <a:rPr lang="fr-FR" sz="1500" b="1" dirty="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500" b="1" dirty="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pour protester contre le meurtre de Samuel Paty</a:t>
              </a:r>
              <a:endPara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500" b="1" u="none" strike="noStrike" dirty="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fr-F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lèche : droite 7">
              <a:extLst>
                <a:ext uri="{FF2B5EF4-FFF2-40B4-BE49-F238E27FC236}">
                  <a16:creationId xmlns="" xmlns:a16="http://schemas.microsoft.com/office/drawing/2014/main" id="{602126B5-BAD4-3FDC-7975-A959020823EE}"/>
                </a:ext>
              </a:extLst>
            </p:cNvPr>
            <p:cNvSpPr/>
            <p:nvPr/>
          </p:nvSpPr>
          <p:spPr>
            <a:xfrm rot="19801785">
              <a:off x="8155933" y="2965786"/>
              <a:ext cx="726962" cy="397178"/>
            </a:xfrm>
            <a:prstGeom prst="rightArrow">
              <a:avLst/>
            </a:prstGeom>
            <a:solidFill>
              <a:schemeClr val="accent1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Flèche : droite 9">
            <a:extLst>
              <a:ext uri="{FF2B5EF4-FFF2-40B4-BE49-F238E27FC236}">
                <a16:creationId xmlns="" xmlns:a16="http://schemas.microsoft.com/office/drawing/2014/main" id="{96108DF7-FFB8-C0E6-8581-E01BAED66A27}"/>
              </a:ext>
            </a:extLst>
          </p:cNvPr>
          <p:cNvSpPr/>
          <p:nvPr/>
        </p:nvSpPr>
        <p:spPr>
          <a:xfrm rot="791281">
            <a:off x="7910005" y="5522665"/>
            <a:ext cx="738996" cy="403405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13" y="4608011"/>
            <a:ext cx="2598595" cy="21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3">
              <a:srgbClr val="ADC1E5"/>
            </a:gs>
            <a:gs pos="38998">
              <a:srgbClr val="CF9BF3">
                <a:alpha val="62046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8000"/>
                <a:lumOff val="5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97FDD2C-7528-B463-D43A-489B83EE7787}"/>
              </a:ext>
            </a:extLst>
          </p:cNvPr>
          <p:cNvSpPr txBox="1"/>
          <p:nvPr/>
        </p:nvSpPr>
        <p:spPr>
          <a:xfrm>
            <a:off x="429657" y="3044140"/>
            <a:ext cx="11274663" cy="337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la peur conduit à </a:t>
            </a:r>
            <a:r>
              <a:rPr lang="fr-FR" sz="2200" b="1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éviter ces sujets</a:t>
            </a:r>
            <a:endParaRPr lang="fr-FR" sz="2200" cap="all" dirty="0">
              <a:solidFill>
                <a:srgbClr val="FFC000"/>
              </a:solidFill>
              <a:effectLst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b="1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construction des élèves </a:t>
            </a:r>
            <a:r>
              <a:rPr lang="fr-FR" sz="2200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(citoyenneté,  valeurs républicaines</a:t>
            </a:r>
            <a:r>
              <a:rPr lang="fr-FR" sz="2200" i="1" cap="all" dirty="0">
                <a:solidFill>
                  <a:srgbClr val="FFC000"/>
                </a:solidFill>
                <a:effectLst/>
              </a:rPr>
              <a:t>)</a:t>
            </a:r>
            <a:endParaRPr lang="fr-FR" sz="2200" i="1" cap="all" dirty="0">
              <a:solidFill>
                <a:srgbClr val="FFC00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Dépasser la peur : se lancer. c’est </a:t>
            </a:r>
            <a:r>
              <a:rPr lang="fr-FR" sz="2200" b="1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exister au sein d’une classe</a:t>
            </a:r>
            <a:endParaRPr lang="fr-FR" sz="2200" cap="all" dirty="0">
              <a:solidFill>
                <a:srgbClr val="FFC000"/>
              </a:solidFill>
              <a:effectLst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Exploiter les </a:t>
            </a:r>
            <a:r>
              <a:rPr lang="fr-FR" sz="2200" b="1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réactions à chaud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200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montrer notre </a:t>
            </a:r>
            <a:r>
              <a:rPr lang="fr-FR" sz="2200" b="1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profonde humanité </a:t>
            </a:r>
            <a:r>
              <a:rPr lang="fr-FR" sz="2200" cap="all" dirty="0">
                <a:solidFill>
                  <a:srgbClr val="FFC000"/>
                </a:solidFill>
                <a:effectLst/>
                <a:ea typeface="Calibri" panose="020F0502020204030204" pitchFamily="34" charset="0"/>
              </a:rPr>
              <a:t>pour parler des sujets sensibles</a:t>
            </a:r>
            <a:r>
              <a:rPr lang="fr-FR" sz="2200" cap="all" dirty="0">
                <a:solidFill>
                  <a:srgbClr val="FFC000"/>
                </a:solidFill>
                <a:effectLst/>
              </a:rPr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85BD066F-A80E-03C7-6136-9E9F19905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747409"/>
          </a:xfrm>
        </p:spPr>
        <p:txBody>
          <a:bodyPr/>
          <a:lstStyle/>
          <a:p>
            <a:pPr algn="ctr"/>
            <a:r>
              <a:rPr lang="fr-FR" dirty="0"/>
              <a:t>Pour conclure</a:t>
            </a:r>
          </a:p>
        </p:txBody>
      </p:sp>
    </p:spTree>
    <p:extLst>
      <p:ext uri="{BB962C8B-B14F-4D97-AF65-F5344CB8AC3E}">
        <p14:creationId xmlns:p14="http://schemas.microsoft.com/office/powerpoint/2010/main" val="27008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DC1E5"/>
            </a:gs>
            <a:gs pos="38000">
              <a:srgbClr val="CF9BF3">
                <a:alpha val="62046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8000"/>
                <a:lumOff val="52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9F869F-B7FD-8B5A-36EC-16F2160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0749"/>
            <a:ext cx="11029616" cy="716755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Merci !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64C6FA6-D241-0895-716F-194EB840C25D}"/>
              </a:ext>
            </a:extLst>
          </p:cNvPr>
          <p:cNvSpPr txBox="1"/>
          <p:nvPr/>
        </p:nvSpPr>
        <p:spPr>
          <a:xfrm>
            <a:off x="1988598" y="857517"/>
            <a:ext cx="986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9A4D"/>
                </a:solidFill>
              </a:rPr>
              <a:t>À vous et à l’équipe de rédaction de la Revue </a:t>
            </a:r>
            <a:r>
              <a:rPr lang="fr-FR" sz="3600" b="1" i="1" dirty="0">
                <a:solidFill>
                  <a:srgbClr val="FF9A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fr-FR" sz="3200" b="1" i="1" dirty="0" smtClean="0">
                <a:solidFill>
                  <a:srgbClr val="FF9A4D"/>
                </a:solidFill>
                <a:latin typeface="Book Antiqua" panose="02040602050305030304" pitchFamily="18" charset="0"/>
              </a:rPr>
              <a:t>nterlignes</a:t>
            </a:r>
            <a:endParaRPr lang="fr-FR" sz="3200" b="1" i="1" dirty="0">
              <a:solidFill>
                <a:srgbClr val="FF9A4D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="" xmlns:a16="http://schemas.microsoft.com/office/drawing/2014/main" id="{44E0C3DC-6587-252E-1401-35B396D2A194}"/>
              </a:ext>
            </a:extLst>
          </p:cNvPr>
          <p:cNvSpPr txBox="1">
            <a:spLocks/>
          </p:cNvSpPr>
          <p:nvPr/>
        </p:nvSpPr>
        <p:spPr>
          <a:xfrm>
            <a:off x="8150352" y="5668988"/>
            <a:ext cx="4632593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Justine CONDE </a:t>
            </a:r>
            <a:r>
              <a:rPr lang="fr-FR" i="1" dirty="0"/>
              <a:t>Professeure stagiaire </a:t>
            </a:r>
          </a:p>
          <a:p>
            <a:pPr marL="0" indent="0">
              <a:buNone/>
            </a:pPr>
            <a:r>
              <a:rPr lang="fr-FR" dirty="0"/>
              <a:t>Lycée NIKOLA TESLA DE DOURDAN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916C064-9D2B-F8C8-1419-38B080E12460}"/>
              </a:ext>
            </a:extLst>
          </p:cNvPr>
          <p:cNvSpPr txBox="1"/>
          <p:nvPr/>
        </p:nvSpPr>
        <p:spPr>
          <a:xfrm>
            <a:off x="1839817" y="2786737"/>
            <a:ext cx="7306937" cy="1884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i="1" cap="all" dirty="0">
                <a:latin typeface="Cambria Math" panose="02040503050406030204" pitchFamily="18" charset="0"/>
                <a:ea typeface="Cambria Math" panose="02040503050406030204" pitchFamily="18" charset="0"/>
              </a:rPr>
              <a:t>« Ce n’est pas le temps qui existe, c’est la manière qu’à  l’homme d’exister, qui fait exister le temps »,</a:t>
            </a:r>
          </a:p>
          <a:p>
            <a:pPr algn="ctr">
              <a:lnSpc>
                <a:spcPct val="150000"/>
              </a:lnSpc>
            </a:pPr>
            <a:endParaRPr lang="fr-FR" sz="2000" i="1" cap="al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i="1" cap="all" dirty="0">
                <a:latin typeface="Cambria Math" panose="02040503050406030204" pitchFamily="18" charset="0"/>
                <a:ea typeface="Cambria Math" panose="02040503050406030204" pitchFamily="18" charset="0"/>
              </a:rPr>
              <a:t> Monsieur </a:t>
            </a:r>
            <a:r>
              <a:rPr lang="fr-FR" sz="2000" i="1" cap="all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Bessaha</a:t>
            </a:r>
            <a:r>
              <a:rPr lang="fr-FR" sz="2000" i="1" cap="all" dirty="0">
                <a:latin typeface="Cambria Math" panose="02040503050406030204" pitchFamily="18" charset="0"/>
                <a:ea typeface="Cambria Math" panose="02040503050406030204" pitchFamily="18" charset="0"/>
              </a:rPr>
              <a:t>, professeur de Philosophie  </a:t>
            </a:r>
            <a:endParaRPr lang="fr-FR" i="1" cap="al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258</Words>
  <Application>Microsoft Office PowerPoint</Application>
  <PresentationFormat>Grand écran</PresentationFormat>
  <Paragraphs>59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Book Antiqua</vt:lpstr>
      <vt:lpstr>Calibri</vt:lpstr>
      <vt:lpstr>Cambria Math</vt:lpstr>
      <vt:lpstr>Gill Sans MT</vt:lpstr>
      <vt:lpstr>Times New Roman</vt:lpstr>
      <vt:lpstr>Wingdings 2</vt:lpstr>
      <vt:lpstr>Dividende</vt:lpstr>
      <vt:lpstr>La Commémoration de samuel patY, UN sujet sensible ? </vt:lpstr>
      <vt:lpstr>Contexte et MISE EN ŒUVRE</vt:lpstr>
      <vt:lpstr>RETOUR RÉFLEXIF ET LIMITES L’EXPÉRIENCE </vt:lpstr>
      <vt:lpstr>Pour conclure</vt:lpstr>
      <vt:lpstr>Merci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Commémoration de samuel patY, sujet sensible.</dc:title>
  <dc:creator>Microsoft Office User</dc:creator>
  <cp:lastModifiedBy>Suzanne Boudon</cp:lastModifiedBy>
  <cp:revision>11</cp:revision>
  <dcterms:created xsi:type="dcterms:W3CDTF">2023-04-10T10:45:38Z</dcterms:created>
  <dcterms:modified xsi:type="dcterms:W3CDTF">2023-05-27T12:47:58Z</dcterms:modified>
</cp:coreProperties>
</file>