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media/image2.jpeg" ContentType="image/jpeg"/>
  <Override PartName="/ppt/media/image3.jpeg" ContentType="image/jpeg"/>
  <Override PartName="/ppt/media/image4.jpeg" ContentType="image/jpeg"/>
  <Override PartName="/ppt/theme/theme2.xml" ContentType="application/vnd.openxmlformats-officedocument.theme+xml"/>
  <Override PartName="/ppt/media/image5.jpeg" ContentType="image/jpeg"/>
  <Override PartName="/ppt/media/image6.jpeg" ContentType="image/jpeg"/>
  <Override PartName="/ppt/media/image7.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46" name="Shape 46"/>
          <p:cNvSpPr/>
          <p:nvPr>
            <p:ph type="sldImg"/>
          </p:nvPr>
        </p:nvSpPr>
        <p:spPr>
          <a:xfrm>
            <a:off x="1143000" y="685800"/>
            <a:ext cx="4572000" cy="3429000"/>
          </a:xfrm>
          <a:prstGeom prst="rect">
            <a:avLst/>
          </a:prstGeom>
        </p:spPr>
        <p:txBody>
          <a:bodyPr/>
          <a:lstStyle/>
          <a:p>
            <a:pPr/>
          </a:p>
        </p:txBody>
      </p:sp>
      <p:sp>
        <p:nvSpPr>
          <p:cNvPr id="47" name="Shape 4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 name="Shape 106"/>
          <p:cNvSpPr/>
          <p:nvPr>
            <p:ph type="sldImg"/>
          </p:nvPr>
        </p:nvSpPr>
        <p:spPr>
          <a:prstGeom prst="rect">
            <a:avLst/>
          </a:prstGeom>
        </p:spPr>
        <p:txBody>
          <a:bodyPr/>
          <a:lstStyle/>
          <a:p>
            <a:pPr/>
          </a:p>
        </p:txBody>
      </p:sp>
      <p:sp>
        <p:nvSpPr>
          <p:cNvPr id="107" name="Shape 107"/>
          <p:cNvSpPr/>
          <p:nvPr>
            <p:ph type="body" sz="quarter" idx="1"/>
          </p:nvPr>
        </p:nvSpPr>
        <p:spPr>
          <a:prstGeom prst="rect">
            <a:avLst/>
          </a:prstGeom>
        </p:spPr>
        <p:txBody>
          <a:bodyPr/>
          <a:lstStyle/>
          <a:p>
            <a:pPr/>
            <a:r>
              <a:t>distracteurs : Spéc. psychol. [Dans les tests à choix multiples] ,,Ensemble des réponses erronées mais vraisemblables destinées à détourner le sujet testé des réponses exactes et permettant au testeur d'interpréter ses choix``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Shape 160"/>
          <p:cNvSpPr/>
          <p:nvPr>
            <p:ph type="sldImg"/>
          </p:nvPr>
        </p:nvSpPr>
        <p:spPr>
          <a:prstGeom prst="rect">
            <a:avLst/>
          </a:prstGeom>
        </p:spPr>
        <p:txBody>
          <a:bodyPr/>
          <a:lstStyle/>
          <a:p>
            <a:pPr/>
          </a:p>
        </p:txBody>
      </p:sp>
      <p:sp>
        <p:nvSpPr>
          <p:cNvPr id="161" name="Shape 161"/>
          <p:cNvSpPr/>
          <p:nvPr>
            <p:ph type="body" sz="quarter" idx="1"/>
          </p:nvPr>
        </p:nvSpPr>
        <p:spPr>
          <a:prstGeom prst="rect">
            <a:avLst/>
          </a:prstGeom>
        </p:spPr>
        <p:txBody>
          <a:bodyPr/>
          <a:lstStyle/>
          <a:p>
            <a:pPr/>
            <a:r>
              <a:t>1- identifie les finalités</a:t>
            </a:r>
          </a:p>
          <a:p>
            <a:pPr/>
            <a:r>
              <a:t>2- se représente mentalement ce qu’il lit</a:t>
            </a:r>
          </a:p>
          <a:p>
            <a:pPr/>
            <a:r>
              <a:t>3- identifie l’idée/les idées essentielles du texte et le mémorise</a:t>
            </a:r>
          </a:p>
          <a:p>
            <a:pPr/>
            <a:r>
              <a:t>4- est capable de résumer le texte</a:t>
            </a:r>
          </a:p>
          <a:p>
            <a:pPr/>
            <a:r>
              <a:t>5- repère et comprend les relations causales</a:t>
            </a:r>
          </a:p>
          <a:p>
            <a:pPr/>
            <a:r>
              <a:t>6- produit des inférences</a:t>
            </a:r>
          </a:p>
          <a:p>
            <a:pPr/>
            <a:r>
              <a:t>7- réponde à des questions et sait poser des questions</a:t>
            </a:r>
          </a:p>
          <a:p>
            <a:pPr/>
            <a:r>
              <a:t>8- anticipe la suite</a:t>
            </a:r>
          </a:p>
          <a:p>
            <a:pPr/>
            <a:r>
              <a:t>9- utilise des ses connaissances antérieures pour éclaire le texte</a:t>
            </a:r>
          </a:p>
          <a:p>
            <a:pPr/>
            <a:r>
              <a:t>10- comprend et régule sa compréhension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2.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1.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pic>
        <p:nvPicPr>
          <p:cNvPr id="20" name="logo2bis" descr="logo2bis"/>
          <p:cNvPicPr>
            <a:picLocks noChangeAspect="1"/>
          </p:cNvPicPr>
          <p:nvPr/>
        </p:nvPicPr>
        <p:blipFill>
          <a:blip r:embed="rId2">
            <a:extLst/>
          </a:blip>
          <a:stretch>
            <a:fillRect/>
          </a:stretch>
        </p:blipFill>
        <p:spPr>
          <a:xfrm>
            <a:off x="395287" y="3573462"/>
            <a:ext cx="8353426" cy="1982788"/>
          </a:xfrm>
          <a:prstGeom prst="rect">
            <a:avLst/>
          </a:prstGeom>
          <a:ln w="12700">
            <a:miter lim="400000"/>
          </a:ln>
        </p:spPr>
      </p:pic>
      <p:pic>
        <p:nvPicPr>
          <p:cNvPr id="21" name="image.png" descr="image.png"/>
          <p:cNvPicPr>
            <a:picLocks noChangeAspect="1"/>
          </p:cNvPicPr>
          <p:nvPr/>
        </p:nvPicPr>
        <p:blipFill>
          <a:blip r:embed="rId3">
            <a:extLst/>
          </a:blip>
          <a:stretch>
            <a:fillRect/>
          </a:stretch>
        </p:blipFill>
        <p:spPr>
          <a:xfrm>
            <a:off x="3757612" y="925512"/>
            <a:ext cx="1628776" cy="2316163"/>
          </a:xfrm>
          <a:prstGeom prst="rect">
            <a:avLst/>
          </a:prstGeom>
          <a:ln w="12700">
            <a:miter lim="400000"/>
          </a:ln>
        </p:spPr>
      </p:pic>
      <p:sp>
        <p:nvSpPr>
          <p:cNvPr id="22" name="Numéro de diapositive"/>
          <p:cNvSpPr txBox="1"/>
          <p:nvPr>
            <p:ph type="sldNum" sz="quarter" idx="2"/>
          </p:nvPr>
        </p:nvSpPr>
        <p:spPr>
          <a:xfrm>
            <a:off x="4419600" y="6172200"/>
            <a:ext cx="2133600" cy="368301"/>
          </a:xfrm>
          <a:prstGeom prst="rect">
            <a:avLst/>
          </a:prstGeom>
        </p:spPr>
        <p:txBody>
          <a:bodyPr anchor="ctr"/>
          <a:lstStyle>
            <a:lvl1pPr algn="r">
              <a:defRPr sz="12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pic>
        <p:nvPicPr>
          <p:cNvPr id="29" name="logo2bis" descr="logo2bis"/>
          <p:cNvPicPr>
            <a:picLocks noChangeAspect="1"/>
          </p:cNvPicPr>
          <p:nvPr/>
        </p:nvPicPr>
        <p:blipFill>
          <a:blip r:embed="rId2">
            <a:extLst/>
          </a:blip>
          <a:stretch>
            <a:fillRect/>
          </a:stretch>
        </p:blipFill>
        <p:spPr>
          <a:xfrm>
            <a:off x="468312" y="2276475"/>
            <a:ext cx="8424863" cy="2089150"/>
          </a:xfrm>
          <a:prstGeom prst="rect">
            <a:avLst/>
          </a:prstGeom>
          <a:ln w="12700">
            <a:miter lim="400000"/>
          </a:ln>
        </p:spPr>
      </p:pic>
      <p:sp>
        <p:nvSpPr>
          <p:cNvPr id="30" name="Numéro de diapositive"/>
          <p:cNvSpPr txBox="1"/>
          <p:nvPr>
            <p:ph type="sldNum" sz="quarter" idx="2"/>
          </p:nvPr>
        </p:nvSpPr>
        <p:spPr>
          <a:prstGeom prst="rect">
            <a:avLst/>
          </a:prstGeom>
        </p:spPr>
        <p:txBody>
          <a:bodyPr/>
          <a:lstStyle/>
          <a:p>
            <a:pPr/>
            <a:fld id="{86CB4B4D-7CA3-9044-876B-883B54F8677D}" type="slidenum"/>
          </a:p>
        </p:txBody>
      </p:sp>
      <p:pic>
        <p:nvPicPr>
          <p:cNvPr id="31" name="P:\LOGOS\LOGO_ACAD_OCTOBRE_2016\logo_web_Versailles_2016_bleu.jpg" descr="P:\LOGOS\LOGO_ACAD_OCTOBRE_2016\logo_web_Versailles_2016_bleu.jpg"/>
          <p:cNvPicPr>
            <a:picLocks noChangeAspect="1"/>
          </p:cNvPicPr>
          <p:nvPr/>
        </p:nvPicPr>
        <p:blipFill>
          <a:blip r:embed="rId3">
            <a:extLst/>
          </a:blip>
          <a:stretch>
            <a:fillRect/>
          </a:stretch>
        </p:blipFill>
        <p:spPr>
          <a:xfrm>
            <a:off x="7186612" y="5840412"/>
            <a:ext cx="1549401" cy="831851"/>
          </a:xfrm>
          <a:prstGeom prst="rect">
            <a:avLst/>
          </a:prstGeom>
          <a:ln w="12700">
            <a:miter lim="400000"/>
          </a:ln>
        </p:spPr>
      </p:pic>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38" name="Numéro de diapositive"/>
          <p:cNvSpPr txBox="1"/>
          <p:nvPr>
            <p:ph type="sldNum" sz="quarter" idx="2"/>
          </p:nvPr>
        </p:nvSpPr>
        <p:spPr>
          <a:prstGeom prst="rect">
            <a:avLst/>
          </a:prstGeom>
        </p:spPr>
        <p:txBody>
          <a:bodyPr/>
          <a:lstStyle/>
          <a:p>
            <a:pPr/>
            <a:fld id="{86CB4B4D-7CA3-9044-876B-883B54F8677D}" type="slidenum"/>
          </a:p>
        </p:txBody>
      </p:sp>
      <p:pic>
        <p:nvPicPr>
          <p:cNvPr id="39" name="logo2bis" descr="logo2bis"/>
          <p:cNvPicPr>
            <a:picLocks noChangeAspect="1"/>
          </p:cNvPicPr>
          <p:nvPr/>
        </p:nvPicPr>
        <p:blipFill>
          <a:blip r:embed="rId2">
            <a:extLst/>
          </a:blip>
          <a:stretch>
            <a:fillRect/>
          </a:stretch>
        </p:blipFill>
        <p:spPr>
          <a:xfrm>
            <a:off x="360362" y="187325"/>
            <a:ext cx="8423276" cy="1225550"/>
          </a:xfrm>
          <a:prstGeom prst="rect">
            <a:avLst/>
          </a:prstGeom>
          <a:ln w="12700">
            <a:miter lim="400000"/>
          </a:ln>
        </p:spPr>
      </p:pic>
      <p:sp>
        <p:nvSpPr>
          <p:cNvPr id="40" name="Texte niveau 1…"/>
          <p:cNvSpPr txBox="1"/>
          <p:nvPr>
            <p:ph type="body" idx="1"/>
          </p:nvPr>
        </p:nvSpPr>
        <p:spPr>
          <a:xfrm>
            <a:off x="457200" y="1600200"/>
            <a:ext cx="8229600" cy="4525963"/>
          </a:xfrm>
          <a:prstGeom prst="rect">
            <a:avLst/>
          </a:prstGeom>
        </p:spPr>
        <p:txBody>
          <a:bodyPr>
            <a:normAutofit fontScale="100000" lnSpcReduction="0"/>
          </a:bodyPr>
          <a:lstStyle/>
          <a:p>
            <a:pPr/>
            <a:r>
              <a:t>Texte niveau 1</a:t>
            </a:r>
          </a:p>
          <a:p>
            <a:pPr lvl="1"/>
            <a:r>
              <a:t>Texte niveau 2</a:t>
            </a:r>
          </a:p>
          <a:p>
            <a:pPr lvl="2"/>
            <a:r>
              <a:t>Texte niveau 3</a:t>
            </a:r>
          </a:p>
          <a:p>
            <a:pPr lvl="3"/>
            <a:r>
              <a:t>Texte niveau 4</a:t>
            </a:r>
          </a:p>
          <a:p>
            <a:pPr lvl="4"/>
            <a:r>
              <a:t>Texte niveau 5</a:t>
            </a:r>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1.jpe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image.png" descr="image.png"/>
          <p:cNvPicPr>
            <a:picLocks noChangeAspect="1"/>
          </p:cNvPicPr>
          <p:nvPr/>
        </p:nvPicPr>
        <p:blipFill>
          <a:blip r:embed="rId2">
            <a:extLst/>
          </a:blip>
          <a:stretch>
            <a:fillRect/>
          </a:stretch>
        </p:blipFill>
        <p:spPr>
          <a:xfrm>
            <a:off x="0" y="0"/>
            <a:ext cx="5883275" cy="6858000"/>
          </a:xfrm>
          <a:prstGeom prst="rect">
            <a:avLst/>
          </a:prstGeom>
          <a:ln w="12700">
            <a:miter lim="400000"/>
          </a:ln>
        </p:spPr>
      </p:pic>
      <p:sp>
        <p:nvSpPr>
          <p:cNvPr id="3" name="Numéro de diapositive"/>
          <p:cNvSpPr txBox="1"/>
          <p:nvPr>
            <p:ph type="sldNum" sz="quarter" idx="2"/>
          </p:nvPr>
        </p:nvSpPr>
        <p:spPr>
          <a:xfrm>
            <a:off x="250825" y="6256337"/>
            <a:ext cx="358413" cy="350662"/>
          </a:xfrm>
          <a:prstGeom prst="rect">
            <a:avLst/>
          </a:prstGeom>
          <a:ln w="12700">
            <a:miter lim="400000"/>
          </a:ln>
        </p:spPr>
        <p:txBody>
          <a:bodyPr wrap="none" lIns="45719" rIns="45719">
            <a:spAutoFit/>
          </a:bodyPr>
          <a:lstStyle>
            <a:lvl1pPr>
              <a:defRPr>
                <a:latin typeface="+mj-lt"/>
                <a:ea typeface="+mj-ea"/>
                <a:cs typeface="+mj-cs"/>
                <a:sym typeface="Arial"/>
              </a:defRPr>
            </a:lvl1pPr>
          </a:lstStyle>
          <a:p>
            <a:pPr/>
            <a:fld id="{86CB4B4D-7CA3-9044-876B-883B54F8677D}" type="slidenum"/>
          </a:p>
        </p:txBody>
      </p:sp>
      <p:pic>
        <p:nvPicPr>
          <p:cNvPr id="4" name="P:\LOGOS\LOGO_ACAD_OCTOBRE_2016\logo_web_Versailles_2016_bleu.jpg" descr="P:\LOGOS\LOGO_ACAD_OCTOBRE_2016\logo_web_Versailles_2016_bleu.jpg"/>
          <p:cNvPicPr>
            <a:picLocks noChangeAspect="1"/>
          </p:cNvPicPr>
          <p:nvPr/>
        </p:nvPicPr>
        <p:blipFill>
          <a:blip r:embed="rId3">
            <a:extLst/>
          </a:blip>
          <a:stretch>
            <a:fillRect/>
          </a:stretch>
        </p:blipFill>
        <p:spPr>
          <a:xfrm>
            <a:off x="7186612" y="5840412"/>
            <a:ext cx="1549401" cy="831851"/>
          </a:xfrm>
          <a:prstGeom prst="rect">
            <a:avLst/>
          </a:prstGeom>
          <a:ln w="12700">
            <a:miter lim="400000"/>
          </a:ln>
        </p:spPr>
      </p:pic>
      <p:sp>
        <p:nvSpPr>
          <p:cNvPr id="5" name="Texte du titre"/>
          <p:cNvSpPr txBox="1"/>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Texte du titre</a:t>
            </a:r>
          </a:p>
        </p:txBody>
      </p:sp>
      <p:sp>
        <p:nvSpPr>
          <p:cNvPr id="6" name="Texte niveau 1…"/>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Texte niveau 1</a:t>
            </a:r>
          </a:p>
          <a:p>
            <a:pPr lvl="1"/>
            <a:r>
              <a:t>Texte niveau 2</a:t>
            </a:r>
          </a:p>
          <a:p>
            <a:pPr lvl="2"/>
            <a:r>
              <a:t>Texte niveau 3</a:t>
            </a:r>
          </a:p>
          <a:p>
            <a:pPr lvl="3"/>
            <a:r>
              <a:t>Texte niveau 4</a:t>
            </a:r>
          </a:p>
          <a:p>
            <a:pPr lvl="4"/>
            <a:r>
              <a:t>Texte niveau 5</a:t>
            </a:r>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1" baseline="0" cap="none" i="0" spc="0" strike="noStrike" sz="2800" u="none">
          <a:ln>
            <a:noFill/>
          </a:ln>
          <a:solidFill>
            <a:srgbClr val="454545"/>
          </a:solidFill>
          <a:uFillTx/>
          <a:latin typeface="Calibri"/>
          <a:ea typeface="Calibri"/>
          <a:cs typeface="Calibri"/>
          <a:sym typeface="Calibri"/>
        </a:defRPr>
      </a:lvl1pPr>
      <a:lvl2pPr marL="0" marR="0" indent="0" algn="l" defTabSz="914400" rtl="0" latinLnBrk="0">
        <a:lnSpc>
          <a:spcPct val="100000"/>
        </a:lnSpc>
        <a:spcBef>
          <a:spcPts val="0"/>
        </a:spcBef>
        <a:spcAft>
          <a:spcPts val="0"/>
        </a:spcAft>
        <a:buClrTx/>
        <a:buSzTx/>
        <a:buFontTx/>
        <a:buNone/>
        <a:tabLst/>
        <a:defRPr b="1" baseline="0" cap="none" i="0" spc="0" strike="noStrike" sz="2800" u="none">
          <a:ln>
            <a:noFill/>
          </a:ln>
          <a:solidFill>
            <a:srgbClr val="454545"/>
          </a:solidFill>
          <a:uFillTx/>
          <a:latin typeface="Calibri"/>
          <a:ea typeface="Calibri"/>
          <a:cs typeface="Calibri"/>
          <a:sym typeface="Calibri"/>
        </a:defRPr>
      </a:lvl2pPr>
      <a:lvl3pPr marL="0" marR="0" indent="0" algn="l" defTabSz="914400" rtl="0" latinLnBrk="0">
        <a:lnSpc>
          <a:spcPct val="100000"/>
        </a:lnSpc>
        <a:spcBef>
          <a:spcPts val="0"/>
        </a:spcBef>
        <a:spcAft>
          <a:spcPts val="0"/>
        </a:spcAft>
        <a:buClrTx/>
        <a:buSzTx/>
        <a:buFontTx/>
        <a:buNone/>
        <a:tabLst/>
        <a:defRPr b="1" baseline="0" cap="none" i="0" spc="0" strike="noStrike" sz="2800" u="none">
          <a:ln>
            <a:noFill/>
          </a:ln>
          <a:solidFill>
            <a:srgbClr val="454545"/>
          </a:solidFill>
          <a:uFillTx/>
          <a:latin typeface="Calibri"/>
          <a:ea typeface="Calibri"/>
          <a:cs typeface="Calibri"/>
          <a:sym typeface="Calibri"/>
        </a:defRPr>
      </a:lvl3pPr>
      <a:lvl4pPr marL="0" marR="0" indent="0" algn="l" defTabSz="914400" rtl="0" latinLnBrk="0">
        <a:lnSpc>
          <a:spcPct val="100000"/>
        </a:lnSpc>
        <a:spcBef>
          <a:spcPts val="0"/>
        </a:spcBef>
        <a:spcAft>
          <a:spcPts val="0"/>
        </a:spcAft>
        <a:buClrTx/>
        <a:buSzTx/>
        <a:buFontTx/>
        <a:buNone/>
        <a:tabLst/>
        <a:defRPr b="1" baseline="0" cap="none" i="0" spc="0" strike="noStrike" sz="2800" u="none">
          <a:ln>
            <a:noFill/>
          </a:ln>
          <a:solidFill>
            <a:srgbClr val="454545"/>
          </a:solidFill>
          <a:uFillTx/>
          <a:latin typeface="Calibri"/>
          <a:ea typeface="Calibri"/>
          <a:cs typeface="Calibri"/>
          <a:sym typeface="Calibri"/>
        </a:defRPr>
      </a:lvl4pPr>
      <a:lvl5pPr marL="0" marR="0" indent="0" algn="l" defTabSz="914400" rtl="0" latinLnBrk="0">
        <a:lnSpc>
          <a:spcPct val="100000"/>
        </a:lnSpc>
        <a:spcBef>
          <a:spcPts val="0"/>
        </a:spcBef>
        <a:spcAft>
          <a:spcPts val="0"/>
        </a:spcAft>
        <a:buClrTx/>
        <a:buSzTx/>
        <a:buFontTx/>
        <a:buNone/>
        <a:tabLst/>
        <a:defRPr b="1" baseline="0" cap="none" i="0" spc="0" strike="noStrike" sz="2800" u="none">
          <a:ln>
            <a:noFill/>
          </a:ln>
          <a:solidFill>
            <a:srgbClr val="454545"/>
          </a:solidFill>
          <a:uFillTx/>
          <a:latin typeface="Calibri"/>
          <a:ea typeface="Calibri"/>
          <a:cs typeface="Calibri"/>
          <a:sym typeface="Calibri"/>
        </a:defRPr>
      </a:lvl5pPr>
      <a:lvl6pPr marL="0" marR="0" indent="457200" algn="l" defTabSz="914400" rtl="0" latinLnBrk="0">
        <a:lnSpc>
          <a:spcPct val="100000"/>
        </a:lnSpc>
        <a:spcBef>
          <a:spcPts val="0"/>
        </a:spcBef>
        <a:spcAft>
          <a:spcPts val="0"/>
        </a:spcAft>
        <a:buClrTx/>
        <a:buSzTx/>
        <a:buFontTx/>
        <a:buNone/>
        <a:tabLst/>
        <a:defRPr b="1" baseline="0" cap="none" i="0" spc="0" strike="noStrike" sz="2800" u="none">
          <a:ln>
            <a:noFill/>
          </a:ln>
          <a:solidFill>
            <a:srgbClr val="454545"/>
          </a:solidFill>
          <a:uFillTx/>
          <a:latin typeface="Calibri"/>
          <a:ea typeface="Calibri"/>
          <a:cs typeface="Calibri"/>
          <a:sym typeface="Calibri"/>
        </a:defRPr>
      </a:lvl6pPr>
      <a:lvl7pPr marL="0" marR="0" indent="914400" algn="l" defTabSz="914400" rtl="0" latinLnBrk="0">
        <a:lnSpc>
          <a:spcPct val="100000"/>
        </a:lnSpc>
        <a:spcBef>
          <a:spcPts val="0"/>
        </a:spcBef>
        <a:spcAft>
          <a:spcPts val="0"/>
        </a:spcAft>
        <a:buClrTx/>
        <a:buSzTx/>
        <a:buFontTx/>
        <a:buNone/>
        <a:tabLst/>
        <a:defRPr b="1" baseline="0" cap="none" i="0" spc="0" strike="noStrike" sz="2800" u="none">
          <a:ln>
            <a:noFill/>
          </a:ln>
          <a:solidFill>
            <a:srgbClr val="454545"/>
          </a:solidFill>
          <a:uFillTx/>
          <a:latin typeface="Calibri"/>
          <a:ea typeface="Calibri"/>
          <a:cs typeface="Calibri"/>
          <a:sym typeface="Calibri"/>
        </a:defRPr>
      </a:lvl7pPr>
      <a:lvl8pPr marL="0" marR="0" indent="1371600" algn="l" defTabSz="914400" rtl="0" latinLnBrk="0">
        <a:lnSpc>
          <a:spcPct val="100000"/>
        </a:lnSpc>
        <a:spcBef>
          <a:spcPts val="0"/>
        </a:spcBef>
        <a:spcAft>
          <a:spcPts val="0"/>
        </a:spcAft>
        <a:buClrTx/>
        <a:buSzTx/>
        <a:buFontTx/>
        <a:buNone/>
        <a:tabLst/>
        <a:defRPr b="1" baseline="0" cap="none" i="0" spc="0" strike="noStrike" sz="2800" u="none">
          <a:ln>
            <a:noFill/>
          </a:ln>
          <a:solidFill>
            <a:srgbClr val="454545"/>
          </a:solidFill>
          <a:uFillTx/>
          <a:latin typeface="Calibri"/>
          <a:ea typeface="Calibri"/>
          <a:cs typeface="Calibri"/>
          <a:sym typeface="Calibri"/>
        </a:defRPr>
      </a:lvl8pPr>
      <a:lvl9pPr marL="0" marR="0" indent="1828800" algn="l" defTabSz="914400" rtl="0" latinLnBrk="0">
        <a:lnSpc>
          <a:spcPct val="100000"/>
        </a:lnSpc>
        <a:spcBef>
          <a:spcPts val="0"/>
        </a:spcBef>
        <a:spcAft>
          <a:spcPts val="0"/>
        </a:spcAft>
        <a:buClrTx/>
        <a:buSzTx/>
        <a:buFontTx/>
        <a:buNone/>
        <a:tabLst/>
        <a:defRPr b="1" baseline="0" cap="none" i="0" spc="0" strike="noStrike" sz="2800" u="none">
          <a:ln>
            <a:noFill/>
          </a:ln>
          <a:solidFill>
            <a:srgbClr val="454545"/>
          </a:solidFill>
          <a:uFillTx/>
          <a:latin typeface="Calibri"/>
          <a:ea typeface="Calibri"/>
          <a:cs typeface="Calibri"/>
          <a:sym typeface="Calibri"/>
        </a:defRPr>
      </a:lvl9pPr>
    </p:titleStyle>
    <p:bodyStyle>
      <a:lvl1pPr marL="342900" marR="0" indent="-342900" algn="l" defTabSz="914400" rtl="0" latinLnBrk="0">
        <a:lnSpc>
          <a:spcPct val="100000"/>
        </a:lnSpc>
        <a:spcBef>
          <a:spcPts val="300"/>
        </a:spcBef>
        <a:spcAft>
          <a:spcPts val="0"/>
        </a:spcAft>
        <a:buClrTx/>
        <a:buSzPct val="100000"/>
        <a:buFont typeface="Arial"/>
        <a:buChar char="»"/>
        <a:tabLst/>
        <a:defRPr b="1" baseline="0" cap="none" i="0" spc="0" strike="noStrike" sz="1600" u="none">
          <a:ln>
            <a:noFill/>
          </a:ln>
          <a:solidFill>
            <a:srgbClr val="5175B2"/>
          </a:solidFill>
          <a:uFillTx/>
          <a:latin typeface="Calibri"/>
          <a:ea typeface="Calibri"/>
          <a:cs typeface="Calibri"/>
          <a:sym typeface="Calibri"/>
        </a:defRPr>
      </a:lvl1pPr>
      <a:lvl2pPr marL="711200" marR="0" indent="-254000" algn="l" defTabSz="914400" rtl="0" latinLnBrk="0">
        <a:lnSpc>
          <a:spcPct val="100000"/>
        </a:lnSpc>
        <a:spcBef>
          <a:spcPts val="300"/>
        </a:spcBef>
        <a:spcAft>
          <a:spcPts val="0"/>
        </a:spcAft>
        <a:buClrTx/>
        <a:buSzPct val="100000"/>
        <a:buFont typeface="Arial"/>
        <a:buChar char="–"/>
        <a:tabLst/>
        <a:defRPr b="1" baseline="0" cap="none" i="0" spc="0" strike="noStrike" sz="1600" u="none">
          <a:ln>
            <a:noFill/>
          </a:ln>
          <a:solidFill>
            <a:srgbClr val="5175B2"/>
          </a:solidFill>
          <a:uFillTx/>
          <a:latin typeface="Calibri"/>
          <a:ea typeface="Calibri"/>
          <a:cs typeface="Calibri"/>
          <a:sym typeface="Calibri"/>
        </a:defRPr>
      </a:lvl2pPr>
      <a:lvl3pPr marL="1117600" marR="0" indent="-203200" algn="l" defTabSz="914400" rtl="0" latinLnBrk="0">
        <a:lnSpc>
          <a:spcPct val="100000"/>
        </a:lnSpc>
        <a:spcBef>
          <a:spcPts val="300"/>
        </a:spcBef>
        <a:spcAft>
          <a:spcPts val="0"/>
        </a:spcAft>
        <a:buClrTx/>
        <a:buSzPct val="100000"/>
        <a:buFont typeface="Arial"/>
        <a:buChar char="•"/>
        <a:tabLst/>
        <a:defRPr b="1" baseline="0" cap="none" i="0" spc="0" strike="noStrike" sz="1600" u="none">
          <a:ln>
            <a:noFill/>
          </a:ln>
          <a:solidFill>
            <a:srgbClr val="5175B2"/>
          </a:solidFill>
          <a:uFillTx/>
          <a:latin typeface="Calibri"/>
          <a:ea typeface="Calibri"/>
          <a:cs typeface="Calibri"/>
          <a:sym typeface="Calibri"/>
        </a:defRPr>
      </a:lvl3pPr>
      <a:lvl4pPr marL="1554480" marR="0" indent="-182880" algn="l" defTabSz="914400" rtl="0" latinLnBrk="0">
        <a:lnSpc>
          <a:spcPct val="100000"/>
        </a:lnSpc>
        <a:spcBef>
          <a:spcPts val="300"/>
        </a:spcBef>
        <a:spcAft>
          <a:spcPts val="0"/>
        </a:spcAft>
        <a:buClrTx/>
        <a:buSzPct val="100000"/>
        <a:buFont typeface="Arial"/>
        <a:buChar char="–"/>
        <a:tabLst/>
        <a:defRPr b="1" baseline="0" cap="none" i="0" spc="0" strike="noStrike" sz="1600" u="none">
          <a:ln>
            <a:noFill/>
          </a:ln>
          <a:solidFill>
            <a:srgbClr val="5175B2"/>
          </a:solidFill>
          <a:uFillTx/>
          <a:latin typeface="Calibri"/>
          <a:ea typeface="Calibri"/>
          <a:cs typeface="Calibri"/>
          <a:sym typeface="Calibri"/>
        </a:defRPr>
      </a:lvl4pPr>
      <a:lvl5pPr marL="2032000" marR="0" indent="-203200" algn="l" defTabSz="914400" rtl="0" latinLnBrk="0">
        <a:lnSpc>
          <a:spcPct val="100000"/>
        </a:lnSpc>
        <a:spcBef>
          <a:spcPts val="300"/>
        </a:spcBef>
        <a:spcAft>
          <a:spcPts val="0"/>
        </a:spcAft>
        <a:buClrTx/>
        <a:buSzPct val="100000"/>
        <a:buFont typeface="Arial"/>
        <a:buChar char="»"/>
        <a:tabLst/>
        <a:defRPr b="1" baseline="0" cap="none" i="0" spc="0" strike="noStrike" sz="1600" u="none">
          <a:ln>
            <a:noFill/>
          </a:ln>
          <a:solidFill>
            <a:srgbClr val="5175B2"/>
          </a:solidFill>
          <a:uFillTx/>
          <a:latin typeface="Calibri"/>
          <a:ea typeface="Calibri"/>
          <a:cs typeface="Calibri"/>
          <a:sym typeface="Calibri"/>
        </a:defRPr>
      </a:lvl5pPr>
      <a:lvl6pPr marL="2489200" marR="0" indent="-203200" algn="l" defTabSz="914400" rtl="0" latinLnBrk="0">
        <a:lnSpc>
          <a:spcPct val="100000"/>
        </a:lnSpc>
        <a:spcBef>
          <a:spcPts val="300"/>
        </a:spcBef>
        <a:spcAft>
          <a:spcPts val="0"/>
        </a:spcAft>
        <a:buClrTx/>
        <a:buSzPct val="100000"/>
        <a:buFont typeface="Arial"/>
        <a:buChar char=""/>
        <a:tabLst/>
        <a:defRPr b="1" baseline="0" cap="none" i="0" spc="0" strike="noStrike" sz="1600" u="none">
          <a:ln>
            <a:noFill/>
          </a:ln>
          <a:solidFill>
            <a:srgbClr val="5175B2"/>
          </a:solidFill>
          <a:uFillTx/>
          <a:latin typeface="Calibri"/>
          <a:ea typeface="Calibri"/>
          <a:cs typeface="Calibri"/>
          <a:sym typeface="Calibri"/>
        </a:defRPr>
      </a:lvl6pPr>
      <a:lvl7pPr marL="2946400" marR="0" indent="-203200" algn="l" defTabSz="914400" rtl="0" latinLnBrk="0">
        <a:lnSpc>
          <a:spcPct val="100000"/>
        </a:lnSpc>
        <a:spcBef>
          <a:spcPts val="300"/>
        </a:spcBef>
        <a:spcAft>
          <a:spcPts val="0"/>
        </a:spcAft>
        <a:buClrTx/>
        <a:buSzPct val="100000"/>
        <a:buFont typeface="Arial"/>
        <a:buChar char=""/>
        <a:tabLst/>
        <a:defRPr b="1" baseline="0" cap="none" i="0" spc="0" strike="noStrike" sz="1600" u="none">
          <a:ln>
            <a:noFill/>
          </a:ln>
          <a:solidFill>
            <a:srgbClr val="5175B2"/>
          </a:solidFill>
          <a:uFillTx/>
          <a:latin typeface="Calibri"/>
          <a:ea typeface="Calibri"/>
          <a:cs typeface="Calibri"/>
          <a:sym typeface="Calibri"/>
        </a:defRPr>
      </a:lvl7pPr>
      <a:lvl8pPr marL="3403600" marR="0" indent="-203200" algn="l" defTabSz="914400" rtl="0" latinLnBrk="0">
        <a:lnSpc>
          <a:spcPct val="100000"/>
        </a:lnSpc>
        <a:spcBef>
          <a:spcPts val="300"/>
        </a:spcBef>
        <a:spcAft>
          <a:spcPts val="0"/>
        </a:spcAft>
        <a:buClrTx/>
        <a:buSzPct val="100000"/>
        <a:buFont typeface="Arial"/>
        <a:buChar char=""/>
        <a:tabLst/>
        <a:defRPr b="1" baseline="0" cap="none" i="0" spc="0" strike="noStrike" sz="1600" u="none">
          <a:ln>
            <a:noFill/>
          </a:ln>
          <a:solidFill>
            <a:srgbClr val="5175B2"/>
          </a:solidFill>
          <a:uFillTx/>
          <a:latin typeface="Calibri"/>
          <a:ea typeface="Calibri"/>
          <a:cs typeface="Calibri"/>
          <a:sym typeface="Calibri"/>
        </a:defRPr>
      </a:lvl8pPr>
      <a:lvl9pPr marL="3860800" marR="0" indent="-203200" algn="l" defTabSz="914400" rtl="0" latinLnBrk="0">
        <a:lnSpc>
          <a:spcPct val="100000"/>
        </a:lnSpc>
        <a:spcBef>
          <a:spcPts val="300"/>
        </a:spcBef>
        <a:spcAft>
          <a:spcPts val="0"/>
        </a:spcAft>
        <a:buClrTx/>
        <a:buSzPct val="100000"/>
        <a:buFont typeface="Arial"/>
        <a:buChar char=""/>
        <a:tabLst/>
        <a:defRPr b="1" baseline="0" cap="none" i="0" spc="0" strike="noStrike" sz="1600" u="none">
          <a:ln>
            <a:noFill/>
          </a:ln>
          <a:solidFill>
            <a:srgbClr val="5175B2"/>
          </a:solidFill>
          <a:uFillTx/>
          <a:latin typeface="Calibri"/>
          <a:ea typeface="Calibri"/>
          <a:cs typeface="Calibri"/>
          <a:sym typeface="Calibri"/>
        </a:defRPr>
      </a:lvl9pPr>
    </p:bodyStyle>
    <p:otherStyle>
      <a:lvl1pPr marL="0" marR="0" indent="0" algn="l" defTabSz="9144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rial"/>
        </a:defRPr>
      </a:lvl1pPr>
      <a:lvl2pPr marL="0" marR="0" indent="457200" algn="l" defTabSz="9144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rial"/>
        </a:defRPr>
      </a:lvl2pPr>
      <a:lvl3pPr marL="0" marR="0" indent="914400" algn="l" defTabSz="9144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rial"/>
        </a:defRPr>
      </a:lvl3pPr>
      <a:lvl4pPr marL="0" marR="0" indent="1371600" algn="l" defTabSz="9144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rial"/>
        </a:defRPr>
      </a:lvl4pPr>
      <a:lvl5pPr marL="0" marR="0" indent="1828800" algn="l" defTabSz="9144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eduscol.education.fr/lettres/im_pdflettres/intervention-anne-vibert-lecture-vf-20-11-13.pdf" TargetMode="External"/><Relationship Id="rId3" Type="http://schemas.openxmlformats.org/officeDocument/2006/relationships/hyperlink" Target="http://media.eduscol.education.fr/file/Francais/09/5/LyceeGT_Ressources_Francais_Explication_Laudet_182095.pdf" TargetMode="External"/></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8.jpeg"/><Relationship Id="rId4" Type="http://schemas.openxmlformats.org/officeDocument/2006/relationships/hyperlink" Target="http://eduscol.education.fr/ressources-2016" TargetMode="External"/></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 name="Atelier : compréhension des écrits et consolidation"/>
          <p:cNvSpPr txBox="1"/>
          <p:nvPr>
            <p:ph type="title" idx="4294967295"/>
          </p:nvPr>
        </p:nvSpPr>
        <p:spPr>
          <a:xfrm>
            <a:off x="685446" y="4353232"/>
            <a:ext cx="7561264" cy="720726"/>
          </a:xfrm>
          <a:prstGeom prst="rect">
            <a:avLst/>
          </a:prstGeom>
        </p:spPr>
        <p:txBody>
          <a:bodyPr anchor="t">
            <a:normAutofit fontScale="100000" lnSpcReduction="0"/>
          </a:bodyPr>
          <a:lstStyle>
            <a:lvl1pPr defTabSz="877823">
              <a:defRPr sz="2400">
                <a:latin typeface="+mj-lt"/>
                <a:ea typeface="+mj-ea"/>
                <a:cs typeface="+mj-cs"/>
                <a:sym typeface="Arial"/>
              </a:defRPr>
            </a:lvl1pPr>
          </a:lstStyle>
          <a:p>
            <a:pPr/>
            <a:r>
              <a:t>Atelier : compréhension des écrits et consolidation</a:t>
            </a:r>
          </a:p>
        </p:txBody>
      </p:sp>
      <p:sp>
        <p:nvSpPr>
          <p:cNvPr id="50" name="Valérie LEGALLICIER IEN lettres/histoire-géographie…"/>
          <p:cNvSpPr txBox="1"/>
          <p:nvPr>
            <p:ph type="body" sz="quarter" idx="4294967295"/>
          </p:nvPr>
        </p:nvSpPr>
        <p:spPr>
          <a:xfrm>
            <a:off x="755650" y="3860800"/>
            <a:ext cx="3472508" cy="504825"/>
          </a:xfrm>
          <a:prstGeom prst="rect">
            <a:avLst/>
          </a:prstGeom>
        </p:spPr>
        <p:txBody>
          <a:bodyPr>
            <a:normAutofit fontScale="100000" lnSpcReduction="0"/>
          </a:bodyPr>
          <a:lstStyle/>
          <a:p>
            <a:pPr marL="0" indent="0" defTabSz="841247">
              <a:spcBef>
                <a:spcPts val="0"/>
              </a:spcBef>
              <a:buSzTx/>
              <a:buNone/>
              <a:defRPr sz="1104">
                <a:solidFill>
                  <a:srgbClr val="454545"/>
                </a:solidFill>
              </a:defRPr>
            </a:pPr>
            <a:r>
              <a:t>Valérie LEGALLICIER IEN lettres/histoire-géographie</a:t>
            </a:r>
          </a:p>
          <a:p>
            <a:pPr marL="0" indent="0" defTabSz="841247">
              <a:spcBef>
                <a:spcPts val="0"/>
              </a:spcBef>
              <a:buSzTx/>
              <a:buNone/>
              <a:defRPr sz="1104">
                <a:solidFill>
                  <a:srgbClr val="454545"/>
                </a:solidFill>
              </a:defRPr>
            </a:pPr>
            <a:r>
              <a:t>06/05/2019</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 name="Numéro de diapositive"/>
          <p:cNvSpPr txBox="1"/>
          <p:nvPr>
            <p:ph type="sldNum" sz="quarter" idx="2"/>
          </p:nvPr>
        </p:nvSpPr>
        <p:spPr>
          <a:xfrm>
            <a:off x="828491" y="6256337"/>
            <a:ext cx="224022" cy="218441"/>
          </a:xfrm>
          <a:prstGeom prst="rect">
            <a:avLst/>
          </a:prstGeom>
          <a:extLst>
            <a:ext uri="{C572A759-6A51-4108-AA02-DFA0A04FC94B}">
              <ma14:wrappingTextBoxFlag xmlns:ma14="http://schemas.microsoft.com/office/mac/drawingml/2011/main" val="1"/>
            </a:ext>
          </a:extLst>
        </p:spPr>
        <p:txBody>
          <a:bodyPr/>
          <a:lstStyle>
            <a:lvl1pPr algn="r">
              <a:defRPr sz="900">
                <a:solidFill>
                  <a:srgbClr val="454545"/>
                </a:solidFill>
                <a:latin typeface="Calibri"/>
                <a:ea typeface="Calibri"/>
                <a:cs typeface="Calibri"/>
                <a:sym typeface="Calibri"/>
              </a:defRPr>
            </a:lvl1pPr>
          </a:lstStyle>
          <a:p>
            <a:pPr/>
            <a:fld id="{86CB4B4D-7CA3-9044-876B-883B54F8677D}" type="slidenum"/>
          </a:p>
        </p:txBody>
      </p:sp>
      <p:sp>
        <p:nvSpPr>
          <p:cNvPr id="94" name="Compréhension de l’oral"/>
          <p:cNvSpPr txBox="1"/>
          <p:nvPr>
            <p:ph type="title" idx="4294967295"/>
          </p:nvPr>
        </p:nvSpPr>
        <p:spPr>
          <a:xfrm>
            <a:off x="735012" y="274637"/>
            <a:ext cx="8229601" cy="1143001"/>
          </a:xfrm>
          <a:prstGeom prst="rect">
            <a:avLst/>
          </a:prstGeom>
        </p:spPr>
        <p:txBody>
          <a:bodyPr anchor="t">
            <a:normAutofit fontScale="100000" lnSpcReduction="0"/>
          </a:bodyPr>
          <a:lstStyle/>
          <a:p>
            <a:pPr/>
            <a:r>
              <a:t>Compréhension de l’oral </a:t>
            </a:r>
          </a:p>
        </p:txBody>
      </p:sp>
      <p:sp>
        <p:nvSpPr>
          <p:cNvPr id="95" name="Elaborer le sens d’un message en distinguant l’explicite et le sous-entendu dans un propos et identifier les visées d’un discours."/>
          <p:cNvSpPr txBox="1"/>
          <p:nvPr>
            <p:ph type="body" idx="4294967295"/>
          </p:nvPr>
        </p:nvSpPr>
        <p:spPr>
          <a:xfrm>
            <a:off x="457200" y="1600200"/>
            <a:ext cx="8229600" cy="4525963"/>
          </a:xfrm>
          <a:prstGeom prst="rect">
            <a:avLst/>
          </a:prstGeom>
        </p:spPr>
        <p:txBody>
          <a:bodyPr>
            <a:normAutofit fontScale="100000" lnSpcReduction="0"/>
          </a:bodyPr>
          <a:lstStyle/>
          <a:p>
            <a:pPr>
              <a:buChar char="•"/>
            </a:pPr>
            <a:r>
              <a:t>Elaborer le sens d’un message en </a:t>
            </a:r>
            <a:r>
              <a:rPr u="sng"/>
              <a:t>distinguant l’explicite et le sous-entendu</a:t>
            </a:r>
            <a:r>
              <a:t> dans un propos et </a:t>
            </a:r>
            <a:r>
              <a:rPr u="sng"/>
              <a:t>identifier les visées d’un discours. </a:t>
            </a:r>
            <a:br>
              <a:rPr u="sng"/>
            </a:br>
          </a:p>
        </p:txBody>
      </p:sp>
      <p:pic>
        <p:nvPicPr>
          <p:cNvPr id="96" name="Test_de_positionnement_Francais_1038777.jpg" descr="Test_de_positionnement_Francais_1038777.jpg"/>
          <p:cNvPicPr>
            <a:picLocks noChangeAspect="1"/>
          </p:cNvPicPr>
          <p:nvPr/>
        </p:nvPicPr>
        <p:blipFill>
          <a:blip r:embed="rId2">
            <a:extLst/>
          </a:blip>
          <a:srcRect l="7920" t="47756" r="7920" b="29016"/>
          <a:stretch>
            <a:fillRect/>
          </a:stretch>
        </p:blipFill>
        <p:spPr>
          <a:xfrm>
            <a:off x="831564" y="2598092"/>
            <a:ext cx="7172097" cy="2799863"/>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 name="Numéro de diapositive"/>
          <p:cNvSpPr txBox="1"/>
          <p:nvPr>
            <p:ph type="sldNum" sz="quarter" idx="2"/>
          </p:nvPr>
        </p:nvSpPr>
        <p:spPr>
          <a:xfrm>
            <a:off x="250825" y="6256337"/>
            <a:ext cx="341447" cy="35066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99" name="Comprendre et interpréter des textes variés, des images et des documents composites, en utilisant des outils d’analyse simple."/>
          <p:cNvSpPr txBox="1"/>
          <p:nvPr>
            <p:ph type="body" idx="1"/>
          </p:nvPr>
        </p:nvSpPr>
        <p:spPr>
          <a:prstGeom prst="rect">
            <a:avLst/>
          </a:prstGeom>
        </p:spPr>
        <p:txBody>
          <a:bodyPr/>
          <a:lstStyle/>
          <a:p>
            <a:pPr>
              <a:buClr>
                <a:schemeClr val="accent1">
                  <a:satOff val="-4409"/>
                  <a:lumOff val="-10509"/>
                </a:schemeClr>
              </a:buClr>
              <a:buChar char="•"/>
            </a:pPr>
            <a:r>
              <a:rPr u="sng"/>
              <a:t>Comprendre et interpréter</a:t>
            </a:r>
            <a:r>
              <a:t> des textes variés, des images et des documents composites, en utilisant des outils d’analyse simple. </a:t>
            </a:r>
            <a:br/>
          </a:p>
        </p:txBody>
      </p:sp>
      <p:pic>
        <p:nvPicPr>
          <p:cNvPr id="100" name="2Test_de_positionnement_Francais_1038777.jpg" descr="2Test_de_positionnement_Francais_1038777.jpg"/>
          <p:cNvPicPr>
            <a:picLocks noChangeAspect="1"/>
          </p:cNvPicPr>
          <p:nvPr/>
        </p:nvPicPr>
        <p:blipFill>
          <a:blip r:embed="rId2">
            <a:extLst/>
          </a:blip>
          <a:srcRect l="7120" t="11718" r="7120" b="61562"/>
          <a:stretch>
            <a:fillRect/>
          </a:stretch>
        </p:blipFill>
        <p:spPr>
          <a:xfrm>
            <a:off x="1280715" y="2563614"/>
            <a:ext cx="6582574" cy="2900961"/>
          </a:xfrm>
          <a:prstGeom prst="rect">
            <a:avLst/>
          </a:prstGeom>
          <a:ln w="12700">
            <a:miter lim="400000"/>
          </a:ln>
        </p:spPr>
      </p:pic>
      <p:sp>
        <p:nvSpPr>
          <p:cNvPr id="101" name="Compréhension de l’écrit"/>
          <p:cNvSpPr txBox="1"/>
          <p:nvPr>
            <p:ph type="title" idx="4294967295"/>
          </p:nvPr>
        </p:nvSpPr>
        <p:spPr>
          <a:prstGeom prst="rect">
            <a:avLst/>
          </a:prstGeom>
        </p:spPr>
        <p:txBody>
          <a:bodyPr/>
          <a:lstStyle/>
          <a:p>
            <a:pPr/>
            <a:r>
              <a:t>Compréhension de l’écrit</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04" name="Degrés de maîtrise des élèves"/>
          <p:cNvSpPr txBox="1"/>
          <p:nvPr>
            <p:ph type="title" idx="4294967295"/>
          </p:nvPr>
        </p:nvSpPr>
        <p:spPr>
          <a:prstGeom prst="rect">
            <a:avLst/>
          </a:prstGeom>
        </p:spPr>
        <p:txBody>
          <a:bodyPr/>
          <a:lstStyle/>
          <a:p>
            <a:pPr/>
            <a:r>
              <a:t>Degrés de maîtrise des élèves </a:t>
            </a:r>
          </a:p>
        </p:txBody>
      </p:sp>
      <p:graphicFrame>
        <p:nvGraphicFramePr>
          <p:cNvPr id="105" name="Tableau"/>
          <p:cNvGraphicFramePr/>
          <p:nvPr/>
        </p:nvGraphicFramePr>
        <p:xfrm>
          <a:off x="676101" y="1593071"/>
          <a:ext cx="7804498" cy="443706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896442"/>
                <a:gridCol w="5895355"/>
              </a:tblGrid>
              <a:tr h="662275">
                <a:tc>
                  <a:txBody>
                    <a:bodyPr/>
                    <a:lstStyle/>
                    <a:p>
                      <a:pPr/>
                      <a:r>
                        <a:rPr b="1">
                          <a:sym typeface="Calibri"/>
                        </a:rPr>
                        <a:t>quatre degrés de maîtrise</a:t>
                      </a:r>
                    </a:p>
                  </a:txBody>
                  <a:tcPr marL="0" marR="0" marT="0" marB="0" anchor="t" anchorCtr="0" horzOverflow="overflow"/>
                </a:tc>
                <a:tc>
                  <a:txBody>
                    <a:bodyPr/>
                    <a:lstStyle/>
                    <a:p>
                      <a:pPr/>
                      <a:r>
                        <a:rPr b="1">
                          <a:sym typeface="Calibri"/>
                        </a:rPr>
                        <a:t>compétences atteintes selon le degré de maîtrise du domaine « compréhension de l’écrit» </a:t>
                      </a:r>
                    </a:p>
                  </a:txBody>
                  <a:tcPr marL="0" marR="0" marT="0" marB="0" anchor="t" anchorCtr="0" horzOverflow="overflow"/>
                </a:tc>
              </a:tr>
              <a:tr h="884872">
                <a:tc>
                  <a:txBody>
                    <a:bodyPr/>
                    <a:lstStyle/>
                    <a:p>
                      <a:pPr/>
                      <a:r>
                        <a:rPr>
                          <a:sym typeface="Calibri"/>
                        </a:rPr>
                        <a:t>insuffisante</a:t>
                      </a:r>
                    </a:p>
                  </a:txBody>
                  <a:tcPr marL="0" marR="0" marT="0" marB="0" anchor="t" anchorCtr="0" horzOverflow="overflow"/>
                </a:tc>
                <a:tc>
                  <a:txBody>
                    <a:bodyPr/>
                    <a:lstStyle/>
                    <a:p>
                      <a:pPr/>
                      <a:r>
                        <a:rPr>
                          <a:sym typeface="Calibri"/>
                        </a:rPr>
                        <a:t>Déterminer le sens global d’un texte. Les distracteurs réfèrent à des idées du document, le paratexte peut aider à opérer une sélection rapide parmi les propositions;</a:t>
                      </a:r>
                    </a:p>
                  </a:txBody>
                  <a:tcPr marL="0" marR="0" marT="0" marB="0" anchor="t" anchorCtr="0" horzOverflow="overflow"/>
                </a:tc>
              </a:tr>
              <a:tr h="631418">
                <a:tc>
                  <a:txBody>
                    <a:bodyPr/>
                    <a:lstStyle/>
                    <a:p>
                      <a:pPr/>
                      <a:r>
                        <a:rPr>
                          <a:sym typeface="Calibri"/>
                        </a:rPr>
                        <a:t>fragile</a:t>
                      </a:r>
                    </a:p>
                  </a:txBody>
                  <a:tcPr marL="0" marR="0" marT="0" marB="0" anchor="t" anchorCtr="0" horzOverflow="overflow"/>
                </a:tc>
                <a:tc>
                  <a:txBody>
                    <a:bodyPr/>
                    <a:lstStyle/>
                    <a:p>
                      <a:pPr/>
                      <a:r>
                        <a:rPr>
                          <a:sym typeface="Calibri"/>
                        </a:rPr>
                        <a:t>Dégager le sens des éléments du texte en faisant des inférences locales </a:t>
                      </a:r>
                    </a:p>
                  </a:txBody>
                  <a:tcPr marL="0" marR="0" marT="0" marB="0" anchor="t" anchorCtr="0" horzOverflow="overflow"/>
                </a:tc>
              </a:tr>
              <a:tr h="884872">
                <a:tc>
                  <a:txBody>
                    <a:bodyPr/>
                    <a:lstStyle/>
                    <a:p>
                      <a:pPr/>
                      <a:r>
                        <a:rPr>
                          <a:sym typeface="Calibri"/>
                        </a:rPr>
                        <a:t>satisfaisante</a:t>
                      </a:r>
                    </a:p>
                  </a:txBody>
                  <a:tcPr marL="0" marR="0" marT="0" marB="0" anchor="t" anchorCtr="0" horzOverflow="overflow"/>
                </a:tc>
                <a:tc>
                  <a:txBody>
                    <a:bodyPr/>
                    <a:lstStyle/>
                    <a:p>
                      <a:pPr/>
                      <a:r>
                        <a:rPr>
                          <a:sym typeface="Calibri"/>
                        </a:rPr>
                        <a:t>Comprendre l’essentiel d’un texte et faire des déductions appropriées en repérant les informations essentielles et leur enchaînement 
Mettre en relation deux documents et faire les déductions appropriées pour identifier leur lien.</a:t>
                      </a:r>
                    </a:p>
                  </a:txBody>
                  <a:tcPr marL="0" marR="0" marT="0" marB="0" anchor="t" anchorCtr="0" horzOverflow="overflow"/>
                </a:tc>
              </a:tr>
              <a:tr h="546100">
                <a:tc>
                  <a:txBody>
                    <a:bodyPr/>
                    <a:lstStyle/>
                    <a:p>
                      <a:pPr/>
                      <a:r>
                        <a:rPr>
                          <a:sym typeface="Calibri"/>
                        </a:rPr>
                        <a:t>très bonne maîtrise </a:t>
                      </a:r>
                    </a:p>
                  </a:txBody>
                  <a:tcPr marL="0" marR="0" marT="0" marB="0" anchor="t" anchorCtr="0" horzOverflow="overflow"/>
                </a:tc>
                <a:tc>
                  <a:txBody>
                    <a:bodyPr/>
                    <a:lstStyle/>
                    <a:p>
                      <a:pPr>
                        <a:defRPr>
                          <a:sym typeface="Calibri"/>
                        </a:defRPr>
                      </a:pPr>
                    </a:p>
                  </a:txBody>
                  <a:tcPr marL="0" marR="0" marT="0" marB="0" anchor="t" anchorCtr="0" horzOverflow="overflow"/>
                </a:tc>
              </a:tr>
            </a:tbl>
          </a:graphicData>
        </a:graphic>
      </p:graphicFrame>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10" name="S’exercer aux démarches de compréhension,…"/>
          <p:cNvSpPr txBox="1"/>
          <p:nvPr>
            <p:ph type="title" idx="4294967295"/>
          </p:nvPr>
        </p:nvSpPr>
        <p:spPr>
          <a:xfrm>
            <a:off x="565943" y="2498291"/>
            <a:ext cx="8229601" cy="1508126"/>
          </a:xfrm>
          <a:prstGeom prst="rect">
            <a:avLst/>
          </a:prstGeom>
        </p:spPr>
        <p:txBody>
          <a:bodyPr/>
          <a:lstStyle/>
          <a:p>
            <a:pPr/>
            <a:r>
              <a:t>S’exercer aux démarches de compréhension, </a:t>
            </a:r>
          </a:p>
          <a:p>
            <a:pPr/>
            <a:r>
              <a:t>les verbaliser </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13" name="Lire le texte de Jean Lahire…"/>
          <p:cNvSpPr txBox="1"/>
          <p:nvPr>
            <p:ph type="body" idx="1"/>
          </p:nvPr>
        </p:nvSpPr>
        <p:spPr>
          <a:prstGeom prst="rect">
            <a:avLst/>
          </a:prstGeom>
        </p:spPr>
        <p:txBody>
          <a:bodyPr/>
          <a:lstStyle/>
          <a:p>
            <a:pPr/>
            <a:r>
              <a:t>Lire le texte de Jean Lahire</a:t>
            </a:r>
          </a:p>
          <a:p>
            <a:pPr/>
            <a:r>
              <a:t>A l’écrit et individuellement, en définir le thème et en résumer les idées essentielles</a:t>
            </a:r>
          </a:p>
          <a:p>
            <a:pPr/>
            <a:r>
              <a:t>Collectivement, échanger sur vos compréhensions du texte (thème, idées principales). Identifier les points de difficulté du texte. </a:t>
            </a:r>
          </a:p>
          <a:p>
            <a:pPr/>
            <a:r>
              <a:t>Argumenter et débattre pour aboutir à une interprétation validée et consensuelle. </a:t>
            </a:r>
          </a:p>
          <a:p>
            <a:pPr/>
            <a:r>
              <a:t>Réviser votre premier écrit à partir de vos échanges. </a:t>
            </a:r>
          </a:p>
        </p:txBody>
      </p:sp>
      <p:sp>
        <p:nvSpPr>
          <p:cNvPr id="114" name="Comprendre un texte - Jean Lahire, La raison scolaire"/>
          <p:cNvSpPr txBox="1"/>
          <p:nvPr>
            <p:ph type="title" idx="4294967295"/>
          </p:nvPr>
        </p:nvSpPr>
        <p:spPr>
          <a:prstGeom prst="rect">
            <a:avLst/>
          </a:prstGeom>
        </p:spPr>
        <p:txBody>
          <a:bodyPr/>
          <a:lstStyle/>
          <a:p>
            <a:pPr/>
            <a:r>
              <a:t>Comprendre un texte - Jean Lahire, </a:t>
            </a:r>
            <a:r>
              <a:rPr i="1"/>
              <a:t>La raison scolaire</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17" name="1.Observez pendant une minute cette page du Monde pour en comprendre le thème et l’organisation.…"/>
          <p:cNvSpPr txBox="1"/>
          <p:nvPr>
            <p:ph type="body" idx="1"/>
          </p:nvPr>
        </p:nvSpPr>
        <p:spPr>
          <a:prstGeom prst="rect">
            <a:avLst/>
          </a:prstGeom>
        </p:spPr>
        <p:txBody>
          <a:bodyPr/>
          <a:lstStyle/>
          <a:p>
            <a:pPr marL="0" indent="0" defTabSz="896111">
              <a:buSzTx/>
              <a:buNone/>
              <a:defRPr sz="1568"/>
            </a:pPr>
            <a:r>
              <a:t>1.Observez pendant une minute cette page du </a:t>
            </a:r>
            <a:r>
              <a:rPr i="1"/>
              <a:t>Monde </a:t>
            </a:r>
            <a:r>
              <a:t>pour en </a:t>
            </a:r>
            <a:r>
              <a:rPr u="sng"/>
              <a:t>comprendre le thème et l’organisation. </a:t>
            </a:r>
          </a:p>
          <a:p>
            <a:pPr marL="746760" indent="-336042" defTabSz="896111">
              <a:defRPr sz="1568"/>
            </a:pPr>
            <a:r>
              <a:t>Retournez la page</a:t>
            </a:r>
          </a:p>
          <a:p>
            <a:pPr marL="746760" indent="-336042" defTabSz="896111">
              <a:defRPr sz="1568"/>
            </a:pPr>
            <a:r>
              <a:t>Sur une feuille, schématisez ce que vous avez retenu de son organisation et numérotez l’ordre dans lequel vous avez reproduit les différents éléments constitutifs de cette page. </a:t>
            </a:r>
          </a:p>
          <a:p>
            <a:pPr marL="746760" indent="-336042" defTabSz="896111">
              <a:defRPr sz="1568"/>
            </a:pPr>
            <a:r>
              <a:t>Par groupes de quatre, comparez vos schémas d’organisation et justifiez-les individuellement. Un rapporteur prend en note les mécanismes visuels et processus mentaux mobilisés par chacun pour réaliser les schémas.</a:t>
            </a:r>
          </a:p>
          <a:p>
            <a:pPr marL="746760" indent="-336042" defTabSz="896111">
              <a:defRPr sz="1568"/>
            </a:pPr>
            <a:r>
              <a:t>Les rapporteurs font état des conclusions de leur groupe. </a:t>
            </a:r>
          </a:p>
          <a:p>
            <a:pPr marL="0" indent="0" defTabSz="896111">
              <a:buSzTx/>
              <a:buNone/>
              <a:defRPr sz="1568"/>
            </a:pPr>
            <a:r>
              <a:t>2. Une moitié de l’assemblée prend individuellement des notes sur </a:t>
            </a:r>
            <a:r>
              <a:rPr u="sng"/>
              <a:t>les informations essentielles de cette page de journal</a:t>
            </a:r>
            <a:r>
              <a:t>. Vous êtes libres de la forme : notes sous forme de plan, schéma, tableau, listes… </a:t>
            </a:r>
          </a:p>
          <a:p>
            <a:pPr marL="784098" indent="-336042" defTabSz="896111">
              <a:defRPr sz="1568"/>
            </a:pPr>
            <a:r>
              <a:t>l’autre moitié formule par groupe de quatre, cinq questions sur les informations essentielles de l’article. </a:t>
            </a:r>
          </a:p>
          <a:p>
            <a:pPr marL="784098" indent="-336042" defTabSz="896111">
              <a:defRPr sz="1568"/>
            </a:pPr>
            <a:r>
              <a:t>Notes retournées, la première moitié de l’assemblée répond aux questions sont posées par leurs collègues. Les réponses sont validées ou invalidées - </a:t>
            </a:r>
          </a:p>
        </p:txBody>
      </p:sp>
      <p:sp>
        <p:nvSpPr>
          <p:cNvPr id="118" name="Comprendre un corpus documentaire - une page composite du Monde"/>
          <p:cNvSpPr txBox="1"/>
          <p:nvPr>
            <p:ph type="title" idx="4294967295"/>
          </p:nvPr>
        </p:nvSpPr>
        <p:spPr>
          <a:xfrm>
            <a:off x="366575" y="46037"/>
            <a:ext cx="8229601" cy="1508126"/>
          </a:xfrm>
          <a:prstGeom prst="rect">
            <a:avLst/>
          </a:prstGeom>
        </p:spPr>
        <p:txBody>
          <a:bodyPr/>
          <a:lstStyle/>
          <a:p>
            <a:pPr/>
            <a:r>
              <a:t>Comprendre un corpus documentaire - une page composite du </a:t>
            </a:r>
            <a:r>
              <a:rPr i="1"/>
              <a:t>Monde</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1" name="adapter ses stratégies de lecture aux supports…"/>
          <p:cNvSpPr txBox="1"/>
          <p:nvPr>
            <p:ph type="body" idx="1"/>
          </p:nvPr>
        </p:nvSpPr>
        <p:spPr>
          <a:prstGeom prst="rect">
            <a:avLst/>
          </a:prstGeom>
        </p:spPr>
        <p:txBody>
          <a:bodyPr/>
          <a:lstStyle/>
          <a:p>
            <a:pPr/>
            <a:r>
              <a:t>adapter ses stratégies de lecture aux supports</a:t>
            </a:r>
          </a:p>
          <a:p>
            <a:pPr/>
            <a:r>
              <a:t>pratiquer une lecture active : lier lecture et écriture</a:t>
            </a:r>
          </a:p>
          <a:p>
            <a:pPr lvl="1" marL="800100" indent="-342900">
              <a:buChar char="»"/>
            </a:pPr>
            <a:r>
              <a:t>prendre des notes sur les informations essentielles, repérer les mots clefs, identifier la cohérence textuelle, la mise en page du document</a:t>
            </a:r>
          </a:p>
          <a:p>
            <a:pPr lvl="1" marL="800100" indent="-342900">
              <a:buChar char="»"/>
            </a:pPr>
            <a:r>
              <a:t>reformuler les idées essentielles</a:t>
            </a:r>
          </a:p>
          <a:p>
            <a:pPr/>
            <a:r>
              <a:t>réguler sa compréhension </a:t>
            </a:r>
          </a:p>
          <a:p>
            <a:pPr lvl="1" marL="800100" indent="-342900">
              <a:buChar char="»"/>
            </a:pPr>
            <a:r>
              <a:t>entre pairs : confronter ses interprétations et hypothèses de lecture</a:t>
            </a:r>
          </a:p>
          <a:p>
            <a:pPr lvl="1" marL="800100" indent="-342900">
              <a:buChar char="»"/>
            </a:pPr>
            <a:r>
              <a:t>s’auto-corriger</a:t>
            </a:r>
          </a:p>
          <a:p>
            <a:pPr/>
            <a:r>
              <a:t>mieux lire pour apprendre et mémoriser.  </a:t>
            </a:r>
          </a:p>
        </p:txBody>
      </p:sp>
      <p:sp>
        <p:nvSpPr>
          <p:cNvPr id="122" name="Retour réflexif sur les stratégies de compréhension"/>
          <p:cNvSpPr txBox="1"/>
          <p:nvPr>
            <p:ph type="title" idx="4294967295"/>
          </p:nvPr>
        </p:nvSpPr>
        <p:spPr>
          <a:prstGeom prst="rect">
            <a:avLst/>
          </a:prstGeom>
        </p:spPr>
        <p:txBody>
          <a:bodyPr/>
          <a:lstStyle/>
          <a:p>
            <a:pPr/>
            <a:r>
              <a:t>Retour réflexif sur les stratégies de compréhension</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5" name="A partir de la nouvelle d’Annie Saumont « Et il revenait de Chicago, papa ».…"/>
          <p:cNvSpPr txBox="1"/>
          <p:nvPr>
            <p:ph type="body" idx="1"/>
          </p:nvPr>
        </p:nvSpPr>
        <p:spPr>
          <a:prstGeom prst="rect">
            <a:avLst/>
          </a:prstGeom>
        </p:spPr>
        <p:txBody>
          <a:bodyPr/>
          <a:lstStyle/>
          <a:p>
            <a:pPr/>
            <a:r>
              <a:t>A partir de la nouvelle d’Annie Saumont « Et il revenait de Chicago, papa ».</a:t>
            </a:r>
          </a:p>
          <a:p>
            <a:pPr/>
          </a:p>
          <a:p>
            <a:pPr marL="0" indent="0">
              <a:buSzTx/>
              <a:buNone/>
            </a:pPr>
            <a:r>
              <a:t>1. Ce texte a-t-il produit en vous des images, des sons ou d’autres sensations ? Si oui, lesquel(le)s ? Vous renvoie-t-il à des réalités connues ? Si oui, lesquelles ? </a:t>
            </a:r>
          </a:p>
          <a:p>
            <a:pPr marL="0" indent="0">
              <a:buSzTx/>
              <a:buNone/>
            </a:pPr>
            <a:r>
              <a:t>2. Ce texte a-t-il suscité en vous des associations d’idées, des souvenirs personnels ? A quels moments ? Quelles associations ? Quels souvenirs ? </a:t>
            </a:r>
          </a:p>
          <a:p>
            <a:pPr marL="0" indent="0">
              <a:buSzTx/>
              <a:buNone/>
            </a:pPr>
            <a:r>
              <a:t>3. Ce texte vous a-t-il évoqué d’autres livres ? des films ? des tableaux ou photos ? Si oui lesquels ? À propos de quels passages ? Quels souvenirs ? </a:t>
            </a:r>
          </a:p>
          <a:p>
            <a:pPr marL="0" indent="0">
              <a:buSzTx/>
              <a:buNone/>
            </a:pPr>
            <a:r>
              <a:t>4. Certaines expressions, certains passages, certains faits vous ont-ils touché ? Si oui, lesquels ? Pourquoi ? </a:t>
            </a:r>
          </a:p>
          <a:p>
            <a:pPr marL="0" indent="0">
              <a:buSzTx/>
              <a:buNone/>
            </a:pPr>
            <a:r>
              <a:t>5. Avez-vous partagé les attitudes, pensées, valeurs de certains personnages ou de l'auteur ? Êtes-vous rebuté par certains aspects ? Le texte vous laisse-t-il indifférent ? </a:t>
            </a:r>
          </a:p>
          <a:p>
            <a:pPr marL="0" indent="0">
              <a:buSzTx/>
              <a:buNone/>
            </a:pPr>
            <a:r>
              <a:t>6. Quelle réaction d'ensemble pourriez-vous écrire ? </a:t>
            </a:r>
          </a:p>
        </p:txBody>
      </p:sp>
      <p:sp>
        <p:nvSpPr>
          <p:cNvPr id="126" name="Eprouver la posture de sujet lecteur"/>
          <p:cNvSpPr txBox="1"/>
          <p:nvPr>
            <p:ph type="title" idx="4294967295"/>
          </p:nvPr>
        </p:nvSpPr>
        <p:spPr>
          <a:prstGeom prst="rect">
            <a:avLst/>
          </a:prstGeom>
        </p:spPr>
        <p:txBody>
          <a:bodyPr/>
          <a:lstStyle/>
          <a:p>
            <a:pPr/>
            <a:r>
              <a:t>Eprouver la posture de sujet lecteur </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9" name="Les préconisations des programmes relatives à la compréhension"/>
          <p:cNvSpPr txBox="1"/>
          <p:nvPr>
            <p:ph type="title" idx="4294967295"/>
          </p:nvPr>
        </p:nvSpPr>
        <p:spPr>
          <a:xfrm>
            <a:off x="565943" y="2674937"/>
            <a:ext cx="8229601" cy="1508126"/>
          </a:xfrm>
          <a:prstGeom prst="rect">
            <a:avLst/>
          </a:prstGeom>
        </p:spPr>
        <p:txBody>
          <a:bodyPr/>
          <a:lstStyle/>
          <a:p>
            <a:pPr/>
            <a:r>
              <a:t>Les préconisations des programmes relatives à la compréhension </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32" name="Les compétences et finalités"/>
          <p:cNvSpPr txBox="1"/>
          <p:nvPr>
            <p:ph type="title" idx="4294967295"/>
          </p:nvPr>
        </p:nvSpPr>
        <p:spPr>
          <a:prstGeom prst="rect">
            <a:avLst/>
          </a:prstGeom>
        </p:spPr>
        <p:txBody>
          <a:bodyPr/>
          <a:lstStyle/>
          <a:p>
            <a:pPr/>
            <a:r>
              <a:t>Les compétences et finalités </a:t>
            </a:r>
          </a:p>
        </p:txBody>
      </p:sp>
      <p:graphicFrame>
        <p:nvGraphicFramePr>
          <p:cNvPr id="133" name="Tableau"/>
          <p:cNvGraphicFramePr/>
          <p:nvPr/>
        </p:nvGraphicFramePr>
        <p:xfrm>
          <a:off x="1000760" y="1864360"/>
          <a:ext cx="7378701" cy="416179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683000"/>
                <a:gridCol w="3683000"/>
              </a:tblGrid>
              <a:tr h="411988">
                <a:tc>
                  <a:txBody>
                    <a:bodyPr/>
                    <a:lstStyle/>
                    <a:p>
                      <a:pPr algn="ctr"/>
                      <a:r>
                        <a:rPr b="1" sz="1400">
                          <a:sym typeface="Calibri"/>
                        </a:rPr>
                        <a:t>EN CAP</a:t>
                      </a:r>
                    </a:p>
                  </a:txBody>
                  <a:tcPr marL="0" marR="0" marT="0" marB="0" anchor="t" anchorCtr="0" horzOverflow="overflow"/>
                </a:tc>
                <a:tc>
                  <a:txBody>
                    <a:bodyPr/>
                    <a:lstStyle/>
                    <a:p>
                      <a:pPr algn="ctr"/>
                      <a:r>
                        <a:rPr b="1" sz="1400">
                          <a:sym typeface="Calibri"/>
                        </a:rPr>
                        <a:t>EN BAC PRO</a:t>
                      </a:r>
                    </a:p>
                  </a:txBody>
                  <a:tcPr marL="0" marR="0" marT="0" marB="0" anchor="t" anchorCtr="0" horzOverflow="overflow"/>
                </a:tc>
              </a:tr>
              <a:tr h="725924">
                <a:tc gridSpan="2">
                  <a:txBody>
                    <a:bodyPr/>
                    <a:lstStyle/>
                    <a:p>
                      <a:pPr defTabSz="457200">
                        <a:lnSpc>
                          <a:spcPts val="3400"/>
                        </a:lnSpc>
                        <a:spcBef>
                          <a:spcPts val="1200"/>
                        </a:spcBef>
                        <a:buClr>
                          <a:srgbClr val="000000"/>
                        </a:buClr>
                        <a:buFont typeface="Arial"/>
                        <a:defRPr sz="1466">
                          <a:latin typeface="+mj-lt"/>
                          <a:ea typeface="+mj-ea"/>
                          <a:cs typeface="+mj-cs"/>
                        </a:defRPr>
                      </a:pPr>
                      <a:r>
                        <a:t>entrer dans l’échange écrit : </a:t>
                      </a:r>
                      <a:r>
                        <a:rPr b="1"/>
                        <a:t>lire</a:t>
                      </a:r>
                      <a:r>
                        <a:t>, analyser, écrire, adapter son expression écrite selon les situations et les destinataires </a:t>
                      </a:r>
                    </a:p>
                  </a:txBody>
                  <a:tcPr marL="0" marR="0" marT="0" marB="0" anchor="t" anchorCtr="0" horzOverflow="overflow"/>
                </a:tc>
                <a:tc hMerge="1">
                  <a:tcPr/>
                </a:tc>
              </a:tr>
              <a:tr h="530582">
                <a:tc>
                  <a:txBody>
                    <a:bodyPr/>
                    <a:lstStyle/>
                    <a:p>
                      <a:pPr algn="just">
                        <a:defRPr sz="1400">
                          <a:sym typeface="Calibri"/>
                        </a:defRPr>
                      </a:pPr>
                      <a:r>
                        <a:t>devenir un</a:t>
                      </a:r>
                      <a:r>
                        <a:rPr b="1"/>
                        <a:t> lecteur compétent</a:t>
                      </a:r>
                    </a:p>
                  </a:txBody>
                  <a:tcPr marL="0" marR="0" marT="0" marB="0" anchor="t" anchorCtr="0" horzOverflow="overflow"/>
                </a:tc>
                <a:tc>
                  <a:txBody>
                    <a:bodyPr/>
                    <a:lstStyle/>
                    <a:p>
                      <a:pPr defTabSz="457200">
                        <a:lnSpc>
                          <a:spcPts val="3400"/>
                        </a:lnSpc>
                        <a:spcBef>
                          <a:spcPts val="1200"/>
                        </a:spcBef>
                        <a:buClr>
                          <a:srgbClr val="000000"/>
                        </a:buClr>
                        <a:buFont typeface="Arial"/>
                        <a:defRPr sz="1466">
                          <a:latin typeface="+mj-lt"/>
                          <a:ea typeface="+mj-ea"/>
                          <a:cs typeface="+mj-cs"/>
                        </a:defRPr>
                      </a:pPr>
                      <a:r>
                        <a:t>devenir un lecteur compétent </a:t>
                      </a:r>
                      <a:r>
                        <a:rPr b="1"/>
                        <a:t>et critique</a:t>
                      </a:r>
                      <a:r>
                        <a:t>, adapter sa lecture à la diversité des textes</a:t>
                      </a:r>
                    </a:p>
                  </a:txBody>
                  <a:tcPr marL="0" marR="0" marT="0" marB="0" anchor="t" anchorCtr="0" horzOverflow="overflow"/>
                </a:tc>
              </a:tr>
            </a:tbl>
          </a:graphicData>
        </a:graphic>
      </p:graphicFrame>
      <p:sp>
        <p:nvSpPr>
          <p:cNvPr id="134" name="Flèche"/>
          <p:cNvSpPr/>
          <p:nvPr/>
        </p:nvSpPr>
        <p:spPr>
          <a:xfrm rot="5400000">
            <a:off x="4308272" y="3917846"/>
            <a:ext cx="750976" cy="534711"/>
          </a:xfrm>
          <a:prstGeom prst="rightArrow">
            <a:avLst>
              <a:gd name="adj1" fmla="val 30768"/>
              <a:gd name="adj2" fmla="val 76243"/>
            </a:avLst>
          </a:prstGeom>
          <a:solidFill>
            <a:srgbClr val="FFFFFF"/>
          </a:solidFill>
          <a:ln w="25400">
            <a:solidFill>
              <a:schemeClr val="accent1"/>
            </a:solidFill>
          </a:ln>
        </p:spPr>
        <p:txBody>
          <a:bodyPr lIns="45719" rIns="45719"/>
          <a:lstStyle/>
          <a:p>
            <a:pPr/>
          </a:p>
        </p:txBody>
      </p:sp>
      <p:sp>
        <p:nvSpPr>
          <p:cNvPr id="135" name="développer la réflexion personnelle…"/>
          <p:cNvSpPr txBox="1"/>
          <p:nvPr/>
        </p:nvSpPr>
        <p:spPr>
          <a:xfrm>
            <a:off x="3024718" y="4668639"/>
            <a:ext cx="3318084" cy="1386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sz="1500"/>
            </a:pPr>
            <a:r>
              <a:t>développer la réflexion personnelle</a:t>
            </a:r>
          </a:p>
          <a:p>
            <a:pPr algn="ctr">
              <a:defRPr sz="1500"/>
            </a:pPr>
            <a:r>
              <a:t>construire la capacité d’abstraction</a:t>
            </a:r>
          </a:p>
          <a:p>
            <a:pPr algn="ctr">
              <a:defRPr sz="1500"/>
            </a:pPr>
            <a:r>
              <a:t>de généralisation, de raisonnement, </a:t>
            </a:r>
          </a:p>
          <a:p>
            <a:pPr algn="ctr">
              <a:defRPr sz="1500"/>
            </a:pPr>
            <a:r>
              <a:t>d’argumentation</a:t>
            </a:r>
          </a:p>
          <a:p>
            <a:pPr algn="ctr">
              <a:defRPr sz="1500"/>
            </a:pPr>
            <a:r>
              <a:t>construire une culture commune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 name="Numéro de diapositive"/>
          <p:cNvSpPr txBox="1"/>
          <p:nvPr>
            <p:ph type="sldNum" sz="quarter" idx="2"/>
          </p:nvPr>
        </p:nvSpPr>
        <p:spPr>
          <a:xfrm>
            <a:off x="250825" y="6256337"/>
            <a:ext cx="231277" cy="35066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3" name="Votre didactique de la compréhension"/>
          <p:cNvSpPr txBox="1"/>
          <p:nvPr>
            <p:ph type="title" idx="4294967295"/>
          </p:nvPr>
        </p:nvSpPr>
        <p:spPr>
          <a:xfrm>
            <a:off x="565943" y="2470217"/>
            <a:ext cx="8229601" cy="1508126"/>
          </a:xfrm>
          <a:prstGeom prst="rect">
            <a:avLst/>
          </a:prstGeom>
        </p:spPr>
        <p:txBody>
          <a:bodyPr/>
          <a:lstStyle/>
          <a:p>
            <a:pPr/>
            <a:r>
              <a:t>Votre didactique de la compréhension</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38" name="Démarches didactiques"/>
          <p:cNvSpPr txBox="1"/>
          <p:nvPr>
            <p:ph type="title" idx="4294967295"/>
          </p:nvPr>
        </p:nvSpPr>
        <p:spPr>
          <a:prstGeom prst="rect">
            <a:avLst/>
          </a:prstGeom>
        </p:spPr>
        <p:txBody>
          <a:bodyPr/>
          <a:lstStyle/>
          <a:p>
            <a:pPr/>
            <a:r>
              <a:t>Démarches didactiques </a:t>
            </a:r>
          </a:p>
        </p:txBody>
      </p:sp>
      <p:sp>
        <p:nvSpPr>
          <p:cNvPr id="139" name="Pour conduire ses élèves à la compréhension de l’écrit étudié, le professeur ne saurait se contenter d’expliquer le vocabulaire inconnu : la reconstitution de texte, le résumé de ce qui est dit, la reformulation (expliquer à un tiers ce qui a été lu en son absence, résumer la progression d’une intrigue...) forment autant de démarches permettant à l’élève d’aller vers l’interprétation tout en favorisant son expression orale et écrite. C’est déjà expliquer un texte que de le raconter, le reformuler, le résumer, pour être en mesure d’en dévoiler l’implicite, et donc de cheminer vers son interprétation.…"/>
          <p:cNvSpPr txBox="1"/>
          <p:nvPr>
            <p:ph type="body" idx="1"/>
          </p:nvPr>
        </p:nvSpPr>
        <p:spPr>
          <a:prstGeom prst="rect">
            <a:avLst/>
          </a:prstGeom>
        </p:spPr>
        <p:txBody>
          <a:bodyPr/>
          <a:lstStyle/>
          <a:p>
            <a:pPr marL="336042" indent="-336042" algn="just" defTabSz="896111">
              <a:defRPr sz="1568"/>
            </a:pPr>
            <a:r>
              <a:t>Pour conduire ses élèves à la compréhension de l’écrit étudié, le professeur </a:t>
            </a:r>
            <a:r>
              <a:rPr>
                <a:solidFill>
                  <a:srgbClr val="FF2600"/>
                </a:solidFill>
              </a:rPr>
              <a:t>ne saurait se contenter d’expliquer le vocabulaire inconnu</a:t>
            </a:r>
            <a:r>
              <a:t> : la reconstitution de texte, le résumé de ce qui est dit, la reformulation (expliquer à un tiers ce qui a été lu en son absence, résumer la progression d’une intrigue...) forment autant de démarches permettant à l’élève d’aller vers l’interprétation tout en favorisant son expression orale et écrite. C’est déjà expliquer un texte que de le raconter, le reformuler, le résumer, pour être en mesure d’en dévoiler l’implicite, et donc de cheminer vers son interprétation. </a:t>
            </a:r>
          </a:p>
          <a:p>
            <a:pPr marL="336042" indent="-336042" algn="just" defTabSz="896111">
              <a:defRPr sz="1568"/>
            </a:pPr>
          </a:p>
          <a:p>
            <a:pPr marL="336042" indent="-336042" algn="just" defTabSz="896111">
              <a:defRPr sz="1568"/>
            </a:pPr>
            <a:r>
              <a:t>L’apprentissage de l’interprétation </a:t>
            </a:r>
            <a:r>
              <a:rPr>
                <a:solidFill>
                  <a:srgbClr val="FF2600"/>
                </a:solidFill>
              </a:rPr>
              <a:t>évite les questionnaires fermés</a:t>
            </a:r>
            <a:r>
              <a:t> pour habituer les élèves à formuler des hypothèses de lecture à partir de leurs premières impressions, et à les corriger par un retour sur le texte. Un bachelier de la voie professionnelle doit en effet être en mesure de reformuler le sens général d’un texte, de sélectionner en autonomie ce qui lui paraît mériter d’être analysé, et de justifier une interprétation globale en l’étayant sur des passages choisis par lui.</a:t>
            </a:r>
          </a:p>
          <a:p>
            <a:pPr marL="0" indent="0" defTabSz="896111">
              <a:buSzTx/>
              <a:buNone/>
              <a:defRPr sz="1568"/>
            </a:pPr>
          </a:p>
          <a:p>
            <a:pPr marL="0" indent="0" defTabSz="896111">
              <a:buSzTx/>
              <a:buNone/>
              <a:defRPr sz="1568"/>
            </a:pPr>
            <a:r>
              <a:t>source : extrait du préambule du programme de seconde, mars 2019.</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2" name="Les apports de la recherche"/>
          <p:cNvSpPr txBox="1"/>
          <p:nvPr>
            <p:ph type="title" idx="4294967295"/>
          </p:nvPr>
        </p:nvSpPr>
        <p:spPr>
          <a:xfrm>
            <a:off x="638448" y="2566987"/>
            <a:ext cx="8229601" cy="1508126"/>
          </a:xfrm>
          <a:prstGeom prst="rect">
            <a:avLst/>
          </a:prstGeom>
        </p:spPr>
        <p:txBody>
          <a:bodyPr/>
          <a:lstStyle/>
          <a:p>
            <a:pPr/>
            <a:r>
              <a:t>Les apports de la recherche </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5" name="place donnée à la lecture subjective…"/>
          <p:cNvSpPr txBox="1"/>
          <p:nvPr>
            <p:ph type="body" idx="1"/>
          </p:nvPr>
        </p:nvSpPr>
        <p:spPr>
          <a:xfrm>
            <a:off x="375638" y="1473326"/>
            <a:ext cx="8229601" cy="4525963"/>
          </a:xfrm>
          <a:prstGeom prst="rect">
            <a:avLst/>
          </a:prstGeom>
        </p:spPr>
        <p:txBody>
          <a:bodyPr/>
          <a:lstStyle/>
          <a:p>
            <a:pPr marL="336042" indent="-336042" defTabSz="896111">
              <a:defRPr sz="1568"/>
            </a:pPr>
            <a:r>
              <a:t>place donnée à la</a:t>
            </a:r>
            <a:r>
              <a:rPr>
                <a:solidFill>
                  <a:schemeClr val="accent2"/>
                </a:solidFill>
              </a:rPr>
              <a:t> lecture subjective</a:t>
            </a:r>
            <a:endParaRPr>
              <a:solidFill>
                <a:schemeClr val="accent2"/>
              </a:solidFill>
            </a:endParaRPr>
          </a:p>
          <a:p>
            <a:pPr lvl="1" marL="784098" indent="-336042" defTabSz="896111">
              <a:buChar char="»"/>
              <a:defRPr sz="1568"/>
            </a:pPr>
            <a:r>
              <a:t>Annie Rouxel, Gérard Langlade, Jean-François Massol et Brigitte Louichon, </a:t>
            </a:r>
            <a:r>
              <a:rPr i="1"/>
              <a:t>Le sujet lecteur. Lecture subjective et enseignement de la littérature</a:t>
            </a:r>
            <a:r>
              <a:t>, Presses Universitaires de Rennes, coll. Didactique Français, janvier 2005.</a:t>
            </a:r>
          </a:p>
          <a:p>
            <a:pPr lvl="1" marL="784098" indent="-336042" defTabSz="896111">
              <a:buChar char="»"/>
              <a:defRPr sz="1568"/>
            </a:pPr>
            <a:r>
              <a:t>« Faire place au sujet lecteur en classe : quelles voies pour renouveler les approches de la lecture analytique au collège et au lycée ? »,  intervention d'Anne Vibert, inspectrice générale, en séminaire national (mars 2011), </a:t>
            </a:r>
            <a:r>
              <a:rPr u="sng">
                <a:solidFill>
                  <a:srgbClr val="0000FF"/>
                </a:solidFill>
                <a:uFill>
                  <a:solidFill>
                    <a:srgbClr val="0000FF"/>
                  </a:solidFill>
                </a:uFill>
                <a:hlinkClick r:id="rId2" invalidUrl="" action="" tgtFrame="" tooltip="" history="1" highlightClick="0" endSnd="0"/>
              </a:rPr>
              <a:t>http://eduscol.education.fr/lettres/im_pdflettres/intervention-anne-vibert-lecture-vf-20-11-13.pdf</a:t>
            </a:r>
          </a:p>
          <a:p>
            <a:pPr lvl="1" marL="784098" indent="-336042" defTabSz="896111">
              <a:buChar char="»"/>
              <a:defRPr sz="1568"/>
            </a:pPr>
            <a:r>
              <a:t>Explication de texte littéraire : un exercice à revivifier, intervention de Patrick Laudet, inspecteur général de l'éducation nationale, groupe des lettres, en séminaire national, </a:t>
            </a:r>
            <a:r>
              <a:rPr u="sng">
                <a:solidFill>
                  <a:srgbClr val="0000FF"/>
                </a:solidFill>
                <a:uFill>
                  <a:solidFill>
                    <a:srgbClr val="0000FF"/>
                  </a:solidFill>
                </a:uFill>
                <a:hlinkClick r:id="rId3" invalidUrl="" action="" tgtFrame="" tooltip="" history="1" highlightClick="0" endSnd="0"/>
              </a:rPr>
              <a:t>http://media.eduscol.education.fr/file/Francais/09/5/LyceeGT_Ressources_Francais_Explication_Laudet_182095.pdf</a:t>
            </a:r>
          </a:p>
          <a:p>
            <a:pPr marL="336042" indent="-336042" defTabSz="896111">
              <a:defRPr sz="1568"/>
            </a:pPr>
            <a:r>
              <a:t>émergence du </a:t>
            </a:r>
            <a:r>
              <a:rPr>
                <a:solidFill>
                  <a:schemeClr val="accent2"/>
                </a:solidFill>
              </a:rPr>
              <a:t>paradigme du lecteur-scripteur : </a:t>
            </a:r>
            <a:endParaRPr>
              <a:solidFill>
                <a:schemeClr val="accent2"/>
              </a:solidFill>
            </a:endParaRPr>
          </a:p>
          <a:p>
            <a:pPr lvl="1" marL="784098" indent="-336042" defTabSz="896111">
              <a:buChar char="»"/>
              <a:defRPr sz="1568">
                <a:solidFill>
                  <a:schemeClr val="accent1">
                    <a:satOff val="-4409"/>
                    <a:lumOff val="-10509"/>
                  </a:schemeClr>
                </a:solidFill>
              </a:defRPr>
            </a:pPr>
            <a:r>
              <a:t>Jean-François Massol (dir.), avec la collaboration de Nathalie Rannou, Le sujet lecteur-scripteur de l’école à l’université. Variété des dispositifs, diversité des élèves, Grenoble, UGA, « Didaskein », 2017.</a:t>
            </a:r>
          </a:p>
          <a:p>
            <a:pPr lvl="1" marL="784098" indent="-336042" defTabSz="896111">
              <a:buChar char="»"/>
              <a:defRPr sz="1568">
                <a:solidFill>
                  <a:schemeClr val="accent1">
                    <a:satOff val="-4409"/>
                    <a:lumOff val="-10509"/>
                  </a:schemeClr>
                </a:solidFill>
              </a:defRPr>
            </a:pPr>
            <a:r>
              <a:t>pratiques : carnet de lecteur, blog de lecture, ateliers de lecture. </a:t>
            </a:r>
          </a:p>
        </p:txBody>
      </p:sp>
      <p:sp>
        <p:nvSpPr>
          <p:cNvPr id="146" name="Paradigme du sujet lecteur"/>
          <p:cNvSpPr txBox="1"/>
          <p:nvPr>
            <p:ph type="title" idx="4294967295"/>
          </p:nvPr>
        </p:nvSpPr>
        <p:spPr>
          <a:prstGeom prst="rect">
            <a:avLst/>
          </a:prstGeom>
        </p:spPr>
        <p:txBody>
          <a:bodyPr/>
          <a:lstStyle/>
          <a:p>
            <a:pPr/>
            <a:r>
              <a:t>Paradigme du sujet lecteur</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53" name="Groupe"/>
          <p:cNvGrpSpPr/>
          <p:nvPr/>
        </p:nvGrpSpPr>
        <p:grpSpPr>
          <a:xfrm>
            <a:off x="98538" y="1337019"/>
            <a:ext cx="8793689" cy="5019046"/>
            <a:chOff x="0" y="0"/>
            <a:chExt cx="8793687" cy="5019045"/>
          </a:xfrm>
        </p:grpSpPr>
        <p:pic>
          <p:nvPicPr>
            <p:cNvPr id="149" name="modèle Jocelyne Giasson.png" descr="modèle Jocelyne Giasson.png"/>
            <p:cNvPicPr>
              <a:picLocks noChangeAspect="1"/>
            </p:cNvPicPr>
            <p:nvPr/>
          </p:nvPicPr>
          <p:blipFill>
            <a:blip r:embed="rId2">
              <a:extLst/>
            </a:blip>
            <a:srcRect l="18300" t="11469" r="14920" b="20165"/>
            <a:stretch>
              <a:fillRect/>
            </a:stretch>
          </p:blipFill>
          <p:spPr>
            <a:xfrm>
              <a:off x="610256" y="333620"/>
              <a:ext cx="7322806" cy="4685426"/>
            </a:xfrm>
            <a:prstGeom prst="rect">
              <a:avLst/>
            </a:prstGeom>
            <a:ln w="12700" cap="flat">
              <a:noFill/>
              <a:miter lim="400000"/>
            </a:ln>
            <a:effectLst/>
          </p:spPr>
        </p:pic>
        <p:sp>
          <p:nvSpPr>
            <p:cNvPr id="150" name="un processus multidimensionnel"/>
            <p:cNvSpPr txBox="1"/>
            <p:nvPr/>
          </p:nvSpPr>
          <p:spPr>
            <a:xfrm>
              <a:off x="2791946" y="0"/>
              <a:ext cx="3363031"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chemeClr val="accent2"/>
                  </a:solidFill>
                </a:defRPr>
              </a:lvl1pPr>
            </a:lstStyle>
            <a:p>
              <a:pPr/>
              <a:r>
                <a:t>un processus multidimensionnel</a:t>
              </a:r>
            </a:p>
          </p:txBody>
        </p:sp>
        <p:sp>
          <p:nvSpPr>
            <p:cNvPr id="151" name="traitements locaux"/>
            <p:cNvSpPr txBox="1"/>
            <p:nvPr/>
          </p:nvSpPr>
          <p:spPr>
            <a:xfrm>
              <a:off x="0" y="1245978"/>
              <a:ext cx="1393662"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1200">
                  <a:solidFill>
                    <a:schemeClr val="accent2"/>
                  </a:solidFill>
                </a:defRPr>
              </a:lvl1pPr>
            </a:lstStyle>
            <a:p>
              <a:pPr/>
              <a:r>
                <a:t>traitements locaux</a:t>
              </a:r>
            </a:p>
          </p:txBody>
        </p:sp>
        <p:sp>
          <p:nvSpPr>
            <p:cNvPr id="152" name="traitements globaux"/>
            <p:cNvSpPr txBox="1"/>
            <p:nvPr/>
          </p:nvSpPr>
          <p:spPr>
            <a:xfrm>
              <a:off x="7314078" y="1364483"/>
              <a:ext cx="1479610"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1200">
                  <a:solidFill>
                    <a:schemeClr val="accent2"/>
                  </a:solidFill>
                </a:defRPr>
              </a:lvl1pPr>
            </a:lstStyle>
            <a:p>
              <a:pPr/>
              <a:r>
                <a:t>traitements globaux</a:t>
              </a:r>
            </a:p>
          </p:txBody>
        </p:sp>
      </p:grpSp>
      <p:sp>
        <p:nvSpPr>
          <p:cNvPr id="154" name="Compréhension de l’écrit : approche de la psychologie cognitive - modèle de Jocelyne Giasson"/>
          <p:cNvSpPr txBox="1"/>
          <p:nvPr>
            <p:ph type="title" idx="4294967295"/>
          </p:nvPr>
        </p:nvSpPr>
        <p:spPr>
          <a:prstGeom prst="rect">
            <a:avLst/>
          </a:prstGeom>
        </p:spPr>
        <p:txBody>
          <a:bodyPr/>
          <a:lstStyle>
            <a:lvl1pPr>
              <a:defRPr sz="2300"/>
            </a:lvl1pPr>
          </a:lstStyle>
          <a:p>
            <a:pPr/>
            <a:r>
              <a:t>Compréhension de l’écrit : approche de la psychologie cognitive - modèle de Jocelyne Giasson</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7" name="Qu’est-ce qu’un lecteur expert ?"/>
          <p:cNvSpPr txBox="1"/>
          <p:nvPr>
            <p:ph type="title" idx="4294967295"/>
          </p:nvPr>
        </p:nvSpPr>
        <p:spPr>
          <a:prstGeom prst="rect">
            <a:avLst/>
          </a:prstGeom>
        </p:spPr>
        <p:txBody>
          <a:bodyPr/>
          <a:lstStyle/>
          <a:p>
            <a:pPr/>
            <a:r>
              <a:t>Qu’est-ce qu’un lecteur expert ? </a:t>
            </a:r>
          </a:p>
        </p:txBody>
      </p:sp>
      <p:pic>
        <p:nvPicPr>
          <p:cNvPr id="158" name="lecteur expert.jpg" descr="lecteur expert.jpg"/>
          <p:cNvPicPr>
            <a:picLocks noChangeAspect="1"/>
          </p:cNvPicPr>
          <p:nvPr/>
        </p:nvPicPr>
        <p:blipFill>
          <a:blip r:embed="rId3">
            <a:extLst/>
          </a:blip>
          <a:stretch>
            <a:fillRect/>
          </a:stretch>
        </p:blipFill>
        <p:spPr>
          <a:xfrm>
            <a:off x="121558" y="2018890"/>
            <a:ext cx="8900884" cy="2632895"/>
          </a:xfrm>
          <a:prstGeom prst="rect">
            <a:avLst/>
          </a:prstGeom>
          <a:ln w="12700">
            <a:miter lim="400000"/>
          </a:ln>
        </p:spPr>
      </p:pic>
      <p:sp>
        <p:nvSpPr>
          <p:cNvPr id="159" name="source : fiche éduscol - Français cycle 3 : lecture et compréhension de l’écrit…"/>
          <p:cNvSpPr txBox="1"/>
          <p:nvPr/>
        </p:nvSpPr>
        <p:spPr>
          <a:xfrm>
            <a:off x="894151" y="5070475"/>
            <a:ext cx="7355698" cy="7391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sz="1500"/>
            </a:pPr>
            <a:r>
              <a:t>source : fiche éduscol - Français cycle 3 : lecture et compréhension de l’écrit </a:t>
            </a:r>
          </a:p>
          <a:p>
            <a:pPr algn="ctr">
              <a:defRPr sz="1500"/>
            </a:pPr>
            <a:r>
              <a:t>Les stratégies de compréhension, </a:t>
            </a:r>
            <a:r>
              <a:rPr u="sng">
                <a:solidFill>
                  <a:srgbClr val="0000FF"/>
                </a:solidFill>
                <a:uFill>
                  <a:solidFill>
                    <a:srgbClr val="0000FF"/>
                  </a:solidFill>
                </a:uFill>
                <a:hlinkClick r:id="rId4" invalidUrl="" action="" tgtFrame="" tooltip="" history="1" highlightClick="0" endSnd="0"/>
              </a:rPr>
              <a:t>eduscol.education.fr/ressources-2016</a:t>
            </a:r>
            <a:r>
              <a:t>, mars 2016 </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4" name="Cnesco (Conseil national de l’évaluation du système scolaire), et l’IFÉ (Institut français de l’Éducation) qui, à la suite de la conférence de consensus sur l’apprentissage continu de la lecture de mars 2016, recommandent de développer des stratégies de lecture-compréhension en privilégiant un enseignement explicite de la compréhension pour tous les élèves et de le prolonger aussi longtemps que nécessaire pour les élèves moyens ou faibles afin d’en faire des lecteurs autonomes."/>
          <p:cNvSpPr txBox="1"/>
          <p:nvPr>
            <p:ph type="body" sz="half" idx="1"/>
          </p:nvPr>
        </p:nvSpPr>
        <p:spPr>
          <a:xfrm>
            <a:off x="457200" y="2829099"/>
            <a:ext cx="8229600" cy="2011014"/>
          </a:xfrm>
          <a:prstGeom prst="rect">
            <a:avLst/>
          </a:prstGeom>
        </p:spPr>
        <p:txBody>
          <a:bodyPr/>
          <a:lstStyle/>
          <a:p>
            <a:pPr algn="just"/>
            <a:r>
              <a:t>Cnesco (Conseil national de l’évaluation du système scolaire), et l’IFÉ (Institut français de l’Éducation) qui, à la suite de la conférence de consensus sur l’apprentissage continu de la lecture de mars 2016, recommandent de </a:t>
            </a:r>
            <a:r>
              <a:rPr u="sng"/>
              <a:t>développer des stratégies de lecture-compréhension</a:t>
            </a:r>
            <a:r>
              <a:t> en privilégiant un </a:t>
            </a:r>
            <a:r>
              <a:rPr u="sng"/>
              <a:t>enseignement explicite de la compréhension</a:t>
            </a:r>
            <a:r>
              <a:t> pour tous les élèves et de le prolonger aussi longtemps que nécessaire pour les élèves moyens ou faibles afin d’en faire des lecteurs autonomes. </a:t>
            </a:r>
          </a:p>
        </p:txBody>
      </p:sp>
      <p:sp>
        <p:nvSpPr>
          <p:cNvPr id="165" name="Recommandations du CNESCO et de l’Ifé, 2016"/>
          <p:cNvSpPr txBox="1"/>
          <p:nvPr>
            <p:ph type="title" idx="4294967295"/>
          </p:nvPr>
        </p:nvSpPr>
        <p:spPr>
          <a:prstGeom prst="rect">
            <a:avLst/>
          </a:prstGeom>
        </p:spPr>
        <p:txBody>
          <a:bodyPr/>
          <a:lstStyle/>
          <a:p>
            <a:pPr/>
            <a:r>
              <a:t>Recommandations du CNESCO et de l’Ifé, 2016</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Recommandations générales…"/>
          <p:cNvSpPr txBox="1"/>
          <p:nvPr>
            <p:ph type="body" idx="1"/>
          </p:nvPr>
        </p:nvSpPr>
        <p:spPr>
          <a:prstGeom prst="rect">
            <a:avLst/>
          </a:prstGeom>
        </p:spPr>
        <p:txBody>
          <a:bodyPr/>
          <a:lstStyle/>
          <a:p>
            <a:pPr marL="0" indent="0" defTabSz="813816">
              <a:buSzTx/>
              <a:buNone/>
              <a:defRPr sz="1424">
                <a:solidFill>
                  <a:srgbClr val="FF2600"/>
                </a:solidFill>
              </a:defRPr>
            </a:pPr>
            <a:r>
              <a:t>Recommandations générales</a:t>
            </a:r>
          </a:p>
          <a:p>
            <a:pPr marL="305180" indent="-305180" defTabSz="813816">
              <a:defRPr sz="1424"/>
            </a:pPr>
            <a:r>
              <a:t>R4 : La formation d’un lecteur habile et autonome suppose un </a:t>
            </a:r>
            <a:r>
              <a:rPr u="sng"/>
              <a:t>apprentissage continu </a:t>
            </a:r>
            <a:r>
              <a:t>de l’école maternelle jusqu’à la fin de la scolarité, sans ruptures inter-cycles  : mettre en place des dispositifs de suivi.  </a:t>
            </a:r>
          </a:p>
          <a:p>
            <a:pPr marL="305180" indent="-305180" defTabSz="813816">
              <a:defRPr sz="1424"/>
            </a:pPr>
            <a:r>
              <a:t>R5 : </a:t>
            </a:r>
            <a:r>
              <a:rPr u="sng"/>
              <a:t>enseigner explicitement les mécanismes et les stratégies de lecture,</a:t>
            </a:r>
            <a:r>
              <a:t> susciter une </a:t>
            </a:r>
            <a:r>
              <a:rPr u="sng"/>
              <a:t>répétition la plus importante possible de l’activité lecture</a:t>
            </a:r>
            <a:r>
              <a:t>, répétition qui suppose de développer une appétence pour la lecture chez l’élève: encourager la pratique de la langue écrite dans toutes les disciplines et multiplier les temps de confrontation de son usage : lu-écrit-oralisé pour favoriser les apprentissages implicites. </a:t>
            </a:r>
          </a:p>
          <a:p>
            <a:pPr marL="0" indent="0" defTabSz="813816">
              <a:buSzTx/>
              <a:buNone/>
              <a:defRPr sz="1424">
                <a:solidFill>
                  <a:srgbClr val="FF2600"/>
                </a:solidFill>
              </a:defRPr>
            </a:pPr>
            <a:r>
              <a:t>Recommandations relatives au développement de la compréhension</a:t>
            </a:r>
          </a:p>
          <a:p>
            <a:pPr marL="305180" indent="-305180" defTabSz="813816">
              <a:defRPr sz="1424"/>
            </a:pPr>
            <a:r>
              <a:t>R19 : Dès l’école maternelle, </a:t>
            </a:r>
            <a:r>
              <a:rPr u="sng"/>
              <a:t>consacrer un temps conséquent à l’étude de la langue</a:t>
            </a:r>
            <a:r>
              <a:t>, cette amorce doit être prolongée tout au long de la scolarité obligatoire par un travail systématique sur la dimension linguistique (vocabulaire, morphologie, syntaxe, inférences, type de texte) des textes étudiés. </a:t>
            </a:r>
          </a:p>
          <a:p>
            <a:pPr marL="305180" indent="-305180" defTabSz="813816">
              <a:defRPr sz="1424"/>
            </a:pPr>
            <a:r>
              <a:t>R20 Au-delà du travail sur la dimension linguistique, conduire les élèves à </a:t>
            </a:r>
            <a:r>
              <a:rPr u="sng"/>
              <a:t>prendre en compte l’ancrage dans l’univers culturel du texte</a:t>
            </a:r>
            <a:r>
              <a:t> (souvent éloigné du quotidien des élèves) - faire des inférences.</a:t>
            </a:r>
          </a:p>
          <a:p>
            <a:pPr marL="305180" indent="-305180" defTabSz="813816">
              <a:defRPr sz="1424"/>
            </a:pPr>
            <a:r>
              <a:t>R21 : enseigner aux élèves à comprendre les textes lus à haute voix par l’adulte (dès l’école maternelle, en CP puis tout au long du cursus de l’école élémentaire, voire au-delà) </a:t>
            </a:r>
          </a:p>
        </p:txBody>
      </p:sp>
      <p:sp>
        <p:nvSpPr>
          <p:cNvPr id="168"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9" name="Préconisations du CNESCO, 2016"/>
          <p:cNvSpPr txBox="1"/>
          <p:nvPr>
            <p:ph type="title" idx="4294967295"/>
          </p:nvPr>
        </p:nvSpPr>
        <p:spPr>
          <a:prstGeom prst="rect">
            <a:avLst/>
          </a:prstGeom>
        </p:spPr>
        <p:txBody>
          <a:bodyPr/>
          <a:lstStyle/>
          <a:p>
            <a:pPr/>
            <a:r>
              <a:t>Préconisations du CNESCO, 2016</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2" name="R22 : Un enseignement structuré, systématique et explicite de la compréhension est nécessaire pour tous les élèves et doit être prolongé aussi longtemps que nécessaire pour les élèves moyens ou faibles afin d’en faire des lecteurs autonomes.…"/>
          <p:cNvSpPr txBox="1"/>
          <p:nvPr>
            <p:ph type="body" idx="4294967295"/>
          </p:nvPr>
        </p:nvSpPr>
        <p:spPr>
          <a:xfrm>
            <a:off x="274628" y="554009"/>
            <a:ext cx="8192787" cy="5556656"/>
          </a:xfrm>
          <a:prstGeom prst="rect">
            <a:avLst/>
          </a:prstGeom>
        </p:spPr>
        <p:txBody>
          <a:bodyPr/>
          <a:lstStyle/>
          <a:p>
            <a:pPr/>
            <a:r>
              <a:t>R22 : Un enseignement structuré, systématique et explicite de la compréhension est nécessaire pour tous les élèves et doit être prolongé aussi longtemps que nécessaire pour les élèves moyens ou faibles afin d’en faire des lecteurs autonomes. </a:t>
            </a:r>
          </a:p>
          <a:p>
            <a:pPr marL="0" indent="342900">
              <a:buClr>
                <a:srgbClr val="5175B2"/>
              </a:buClr>
              <a:buSzTx/>
              <a:buNone/>
            </a:pPr>
            <a:r>
              <a:rPr u="sng"/>
              <a:t>Exemples de tâches pour l’enseignement de la compréhension</a:t>
            </a:r>
            <a:r>
              <a:t> :</a:t>
            </a:r>
          </a:p>
          <a:p>
            <a:pPr marL="685800">
              <a:buClr>
                <a:srgbClr val="5175B2"/>
              </a:buClr>
            </a:pPr>
            <a:r>
              <a:t>s’accorder sur les buts de la lecture ;</a:t>
            </a:r>
          </a:p>
          <a:p>
            <a:pPr marL="685800">
              <a:buClr>
                <a:srgbClr val="5175B2"/>
              </a:buClr>
            </a:pPr>
            <a:r>
              <a:t>organiser et diriger des discussions auxquelles chaque élève est incité à participer ;</a:t>
            </a:r>
          </a:p>
          <a:p>
            <a:pPr marL="685800">
              <a:buClr>
                <a:srgbClr val="5175B2"/>
              </a:buClr>
            </a:pPr>
            <a:r>
              <a:t>expliquer le vocabulaire et en vérifier l’acquisition ;</a:t>
            </a:r>
          </a:p>
          <a:p>
            <a:pPr marL="685800">
              <a:buClr>
                <a:srgbClr val="5175B2"/>
              </a:buClr>
            </a:pPr>
            <a:r>
              <a:t>expliciter le type de texte, sa construction, sa fonction ;</a:t>
            </a:r>
          </a:p>
          <a:p>
            <a:pPr marL="685800">
              <a:buClr>
                <a:srgbClr val="5175B2"/>
              </a:buClr>
            </a:pPr>
            <a:r>
              <a:t>sélectionner les informations importantes ;</a:t>
            </a:r>
          </a:p>
          <a:p>
            <a:pPr marL="685800">
              <a:buClr>
                <a:srgbClr val="5175B2"/>
              </a:buClr>
            </a:pPr>
            <a:r>
              <a:t>identifier les liens référentiels et logiques ;</a:t>
            </a:r>
          </a:p>
          <a:p>
            <a:pPr marL="685800">
              <a:buClr>
                <a:srgbClr val="5175B2"/>
              </a:buClr>
            </a:pPr>
            <a:r>
              <a:t>inciter à faire des inférences ;</a:t>
            </a:r>
          </a:p>
          <a:p>
            <a:pPr marL="685800">
              <a:buClr>
                <a:srgbClr val="5175B2"/>
              </a:buClr>
            </a:pPr>
            <a:r>
              <a:t>aider au lien entre l’information nouvelle et les connaissances préalables des élèves ; </a:t>
            </a:r>
          </a:p>
          <a:p>
            <a:pPr marL="685800">
              <a:buClr>
                <a:srgbClr val="5175B2"/>
              </a:buClr>
            </a:pPr>
            <a:r>
              <a:t>revenir sur le texte (relecture) pour conforter la compréhension. </a:t>
            </a:r>
          </a:p>
          <a:p>
            <a:pPr marL="0" indent="0">
              <a:buSzTx/>
              <a:buNone/>
            </a:pPr>
            <a:r>
              <a:t>Le rôle de l’enseignant est d'engager les élèves à réaliser ces tâches d'abord avec son aide puis de façon de plus en plus autonome. Ces activités, qui visent en premier lieu la compréhension de l’écrit, développent par ailleurs les capacités d’expression orale, faibles chez beaucoup d’élèves. </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5" name="R24: Le travail sur la compréhension des textes ne doit pas se limiter à l’utilisation de questionnaires, d’autres tâches comme le rappel, la paraphrase, la reformulation ou les résumés (oraux et écrits) doivent être utilisées. - enregistrer son résumé oral pour le vérifier.…"/>
          <p:cNvSpPr txBox="1"/>
          <p:nvPr>
            <p:ph type="body" idx="4294967295"/>
          </p:nvPr>
        </p:nvSpPr>
        <p:spPr>
          <a:xfrm>
            <a:off x="457200" y="599800"/>
            <a:ext cx="8229600" cy="5257801"/>
          </a:xfrm>
          <a:prstGeom prst="rect">
            <a:avLst/>
          </a:prstGeom>
        </p:spPr>
        <p:txBody>
          <a:bodyPr/>
          <a:lstStyle/>
          <a:p>
            <a:pPr/>
            <a:r>
              <a:t>R24: Le travail sur la compréhension des textes ne doit pas se limiter à l’utilisation de questionnaires, d’autres tâches comme le </a:t>
            </a:r>
            <a:r>
              <a:rPr u="sng"/>
              <a:t>rappel, la paraphrase, la reformulation ou les résumés (oraux et écrits) doivent être utilisées. - enregistrer</a:t>
            </a:r>
            <a:r>
              <a:t> son résumé oral pour le vérifier. </a:t>
            </a:r>
          </a:p>
          <a:p>
            <a:pPr/>
            <a:r>
              <a:t>R26 : Sans remettre en cause l’importance de l’étude de la littérature, les enseignants doivent reconnaître et </a:t>
            </a:r>
            <a:r>
              <a:rPr u="sng"/>
              <a:t>prendre en compte les pratiques de lecture non scolaires des élèves et les inciter à réfléchir ces pratique</a:t>
            </a:r>
            <a:r>
              <a:t>s. - construire le sujet lecteur et des communautés de lecteurs - développer les outils et modalités d’expression personnelle et d’échanges avec les pairs (cahier de lecteur, écrits de réceptions, échanges d’impressions de lecture avec les pairs, blog…)</a:t>
            </a:r>
          </a:p>
          <a:p>
            <a:pPr/>
            <a:r>
              <a:t>R27 : La classe de lecture et de littérature doit être un </a:t>
            </a:r>
            <a:r>
              <a:rPr u="sng"/>
              <a:t>espace de partage et de construction commune</a:t>
            </a:r>
            <a:r>
              <a:t> - technique du dévoilement progressif- </a:t>
            </a:r>
          </a:p>
          <a:p>
            <a:pPr/>
            <a:r>
              <a:t>R28 : Dans la classe, l</a:t>
            </a:r>
            <a:r>
              <a:rPr u="sng"/>
              <a:t>a lecture doit s’articuler avec l’écriture, l’écoute et la parole</a:t>
            </a:r>
            <a:endParaRPr u="sng"/>
          </a:p>
          <a:p>
            <a:pPr marL="0" indent="0">
              <a:buSzTx/>
              <a:buNone/>
              <a:defRPr>
                <a:solidFill>
                  <a:srgbClr val="FF2600"/>
                </a:solidFill>
              </a:defRPr>
            </a:pPr>
            <a:r>
              <a:t>Recommandations concernant la lecture pour apprendre (la lecture documentaire)</a:t>
            </a:r>
          </a:p>
          <a:p>
            <a:pPr/>
            <a:r>
              <a:t>R29 : L’utilisation de l’écrit dans tous les domaines disciplinaires impose que soient enseignées la lecture et la production de textes informatifs (textes de savoir). </a:t>
            </a:r>
          </a:p>
          <a:p>
            <a:pPr/>
          </a:p>
          <a:p>
            <a:pP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8" name="R30 : La lecture d’ensembles composites de textes documentaires doit être amorcée dès l’école maternelle.…"/>
          <p:cNvSpPr txBox="1"/>
          <p:nvPr>
            <p:ph type="body" idx="4294967295"/>
          </p:nvPr>
        </p:nvSpPr>
        <p:spPr>
          <a:xfrm>
            <a:off x="139183" y="-257076"/>
            <a:ext cx="8254724" cy="7372152"/>
          </a:xfrm>
          <a:prstGeom prst="rect">
            <a:avLst/>
          </a:prstGeom>
        </p:spPr>
        <p:txBody>
          <a:bodyPr/>
          <a:lstStyle/>
          <a:p>
            <a:pPr/>
          </a:p>
          <a:p>
            <a:pPr/>
            <a:r>
              <a:t>R30 : La lecture d’ensembles composites de textes documentaires doit être amorcée dès l’école maternelle. </a:t>
            </a:r>
          </a:p>
          <a:p>
            <a:pPr/>
            <a:r>
              <a:t>R31 : confronter les élèves à des </a:t>
            </a:r>
            <a:r>
              <a:rPr u="sng"/>
              <a:t>textes longs</a:t>
            </a:r>
            <a:r>
              <a:t> pour les inciter à réfléchir à la façon dont ces textes sont organisés et à ne pas s’en tenir au simple repérage d’informations. </a:t>
            </a:r>
          </a:p>
          <a:p>
            <a:pPr/>
            <a:r>
              <a:t>R32 : En amont de la lecture, clarifier avec les élèves le statut des documents et leur rôle pour la tâche projetée et de définir préalablement ce qui est à chercher - différencier les informations acquises de celles à acquérir, cerner le sujet par des mots clés précis, définir le contexte de la recherche (modalités pratiques, attentes, etc.), confronter les sources pour en jauger la fiabilité. </a:t>
            </a:r>
          </a:p>
          <a:p>
            <a:pPr/>
            <a:r>
              <a:t>R33 : enseigner, d’une part, comment discriminer les informations utiles et celles qui ne sont pas pertinentes, d’autre part, différencier le fait de comprendre une information et celui de l’accepter comme vraie - développer le sens critique - construire collectivement le sens d’une information - valider les informations. </a:t>
            </a:r>
          </a:p>
          <a:p>
            <a:pPr/>
            <a:r>
              <a:t>R34 : mettre en place et développer chez les élèves les </a:t>
            </a:r>
            <a:r>
              <a:rPr>
                <a:solidFill>
                  <a:schemeClr val="accent2"/>
                </a:solidFill>
              </a:rPr>
              <a:t>compétences de planification, de contrôle et de régulation </a:t>
            </a:r>
            <a:r>
              <a:t>impliquées dans l’acte de lire.</a:t>
            </a:r>
          </a:p>
          <a:p>
            <a:pPr marL="685800">
              <a:buClr>
                <a:srgbClr val="5175B2"/>
              </a:buClr>
              <a:buChar char="•"/>
            </a:pPr>
            <a:r>
              <a:rPr u="sng"/>
              <a:t>avant </a:t>
            </a:r>
            <a:r>
              <a:t>: explorer le sommaire, le résumé, les titres et intertitres, etc. ; clarifier l’objectif de la lecture ; activer les connaissances antérieures (sur le sujet, la structure du texte, les stratégies) </a:t>
            </a:r>
          </a:p>
          <a:p>
            <a:pPr marL="685800">
              <a:buClr>
                <a:srgbClr val="5175B2"/>
              </a:buClr>
              <a:buChar char="•"/>
            </a:pPr>
            <a:r>
              <a:rPr u="sng"/>
              <a:t>pendant</a:t>
            </a:r>
            <a:r>
              <a:t> : construire une représentation à partir du texte et de sa connaissance du monde (le modèle de situation), souligner, prendre des notes, mettre en lien des informations entre elles et avec les connaissances préalables ; </a:t>
            </a:r>
          </a:p>
          <a:p>
            <a:pPr marL="685800">
              <a:buClr>
                <a:srgbClr val="5175B2"/>
              </a:buClr>
              <a:buChar char="•"/>
            </a:pPr>
            <a:r>
              <a:rPr u="sng"/>
              <a:t>après</a:t>
            </a:r>
            <a:r>
              <a:t> : relire, critiquer, évaluer, résumer et susciter des échanges entre les élèves à propos de ces activités. </a:t>
            </a:r>
            <a:br/>
          </a:p>
          <a:p>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 name="Numéro de diapositive"/>
          <p:cNvSpPr txBox="1"/>
          <p:nvPr>
            <p:ph type="sldNum" sz="quarter" idx="2"/>
          </p:nvPr>
        </p:nvSpPr>
        <p:spPr>
          <a:xfrm>
            <a:off x="250825" y="6256337"/>
            <a:ext cx="231277" cy="35066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6" name="travailler la compréhension des écrits…"/>
          <p:cNvSpPr txBox="1"/>
          <p:nvPr/>
        </p:nvSpPr>
        <p:spPr>
          <a:xfrm>
            <a:off x="2724413" y="2598801"/>
            <a:ext cx="4072556" cy="650241"/>
          </a:xfrm>
          <a:prstGeom prst="rect">
            <a:avLst/>
          </a:prstGeom>
          <a:ln w="25400">
            <a:solidFill>
              <a:schemeClr val="accent1"/>
            </a:solidFill>
          </a:ln>
          <a:extLst>
            <a:ext uri="{C572A759-6A51-4108-AA02-DFA0A04FC94B}">
              <ma14:wrappingTextBoxFlag xmlns:ma14="http://schemas.microsoft.com/office/mac/drawingml/2011/main" val="1"/>
            </a:ext>
          </a:extLst>
        </p:spPr>
        <p:txBody>
          <a:bodyPr wrap="none" lIns="45719" rIns="45719">
            <a:spAutoFit/>
          </a:bodyPr>
          <a:lstStyle/>
          <a:p>
            <a:pPr/>
            <a:r>
              <a:t>travailler la compréhension des écrits</a:t>
            </a:r>
          </a:p>
          <a:p>
            <a:pPr algn="ctr"/>
            <a:r>
              <a:t> en classe</a:t>
            </a:r>
          </a:p>
        </p:txBody>
      </p:sp>
      <p:sp>
        <p:nvSpPr>
          <p:cNvPr id="57" name="vos pratiques didactiques…"/>
          <p:cNvSpPr txBox="1"/>
          <p:nvPr/>
        </p:nvSpPr>
        <p:spPr>
          <a:xfrm>
            <a:off x="279838" y="340879"/>
            <a:ext cx="2790724" cy="637541"/>
          </a:xfrm>
          <a:prstGeom prst="rect">
            <a:avLst/>
          </a:prstGeom>
          <a:ln w="12700">
            <a:solidFill>
              <a:srgbClr val="000000"/>
            </a:solidFill>
          </a:ln>
          <a:extLst>
            <a:ext uri="{C572A759-6A51-4108-AA02-DFA0A04FC94B}">
              <ma14:wrappingTextBoxFlag xmlns:ma14="http://schemas.microsoft.com/office/mac/drawingml/2011/main" val="1"/>
            </a:ext>
          </a:extLst>
        </p:spPr>
        <p:txBody>
          <a:bodyPr wrap="none" lIns="45719" rIns="45719">
            <a:spAutoFit/>
          </a:bodyPr>
          <a:lstStyle/>
          <a:p>
            <a:pPr/>
            <a:r>
              <a:t>vos pratiques didactiques</a:t>
            </a:r>
          </a:p>
          <a:p>
            <a:pPr algn="ctr"/>
            <a:r>
              <a:t>en français</a:t>
            </a:r>
          </a:p>
        </p:txBody>
      </p:sp>
      <p:sp>
        <p:nvSpPr>
          <p:cNvPr id="58" name="les activités efficientes"/>
          <p:cNvSpPr txBox="1"/>
          <p:nvPr/>
        </p:nvSpPr>
        <p:spPr>
          <a:xfrm>
            <a:off x="352226" y="3795588"/>
            <a:ext cx="2507988" cy="370841"/>
          </a:xfrm>
          <a:prstGeom prst="rect">
            <a:avLst/>
          </a:prstGeom>
          <a:ln w="12700">
            <a:solidFill>
              <a:srgbClr val="000000"/>
            </a:solidFill>
          </a:ln>
          <a:extLst>
            <a:ext uri="{C572A759-6A51-4108-AA02-DFA0A04FC94B}">
              <ma14:wrappingTextBoxFlag xmlns:ma14="http://schemas.microsoft.com/office/mac/drawingml/2011/main" val="1"/>
            </a:ext>
          </a:extLst>
        </p:spPr>
        <p:txBody>
          <a:bodyPr wrap="none" lIns="45719" rIns="45719">
            <a:spAutoFit/>
          </a:bodyPr>
          <a:lstStyle/>
          <a:p>
            <a:pPr/>
            <a:r>
              <a:t>les activités efficientes</a:t>
            </a:r>
          </a:p>
        </p:txBody>
      </p:sp>
      <p:sp>
        <p:nvSpPr>
          <p:cNvPr id="59" name="les freins à la compréhension"/>
          <p:cNvSpPr txBox="1"/>
          <p:nvPr/>
        </p:nvSpPr>
        <p:spPr>
          <a:xfrm>
            <a:off x="5824693" y="3795588"/>
            <a:ext cx="3111523" cy="370841"/>
          </a:xfrm>
          <a:prstGeom prst="rect">
            <a:avLst/>
          </a:prstGeom>
          <a:ln w="12700">
            <a:solidFill>
              <a:srgbClr val="000000"/>
            </a:solidFill>
          </a:ln>
          <a:extLst>
            <a:ext uri="{C572A759-6A51-4108-AA02-DFA0A04FC94B}">
              <ma14:wrappingTextBoxFlag xmlns:ma14="http://schemas.microsoft.com/office/mac/drawingml/2011/main" val="1"/>
            </a:ext>
          </a:extLst>
        </p:spPr>
        <p:txBody>
          <a:bodyPr wrap="none" lIns="45719" rIns="45719">
            <a:spAutoFit/>
          </a:bodyPr>
          <a:lstStyle/>
          <a:p>
            <a:pPr/>
            <a:r>
              <a:t>les freins à la compréhension</a:t>
            </a:r>
          </a:p>
        </p:txBody>
      </p:sp>
      <p:sp>
        <p:nvSpPr>
          <p:cNvPr id="60" name="activité world café - 4 groupes de 6/7 - 40’…"/>
          <p:cNvSpPr txBox="1"/>
          <p:nvPr/>
        </p:nvSpPr>
        <p:spPr>
          <a:xfrm>
            <a:off x="2448405" y="5943917"/>
            <a:ext cx="4624572" cy="624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i="1"/>
            </a:pPr>
            <a:r>
              <a:t>activité world café - 4 groupes de 6/7 - 40’</a:t>
            </a:r>
          </a:p>
          <a:p>
            <a:pPr algn="ctr">
              <a:defRPr i="1"/>
            </a:pPr>
            <a:r>
              <a:t>un rapporteur par entrée</a:t>
            </a:r>
          </a:p>
        </p:txBody>
      </p:sp>
      <p:sp>
        <p:nvSpPr>
          <p:cNvPr id="61" name="vos pratiques didactiques…"/>
          <p:cNvSpPr txBox="1"/>
          <p:nvPr/>
        </p:nvSpPr>
        <p:spPr>
          <a:xfrm>
            <a:off x="5759851" y="340879"/>
            <a:ext cx="2790724" cy="637541"/>
          </a:xfrm>
          <a:prstGeom prst="rect">
            <a:avLst/>
          </a:prstGeom>
          <a:ln w="12700">
            <a:solidFill>
              <a:srgbClr val="000000"/>
            </a:solidFill>
          </a:ln>
          <a:extLst>
            <a:ext uri="{C572A759-6A51-4108-AA02-DFA0A04FC94B}">
              <ma14:wrappingTextBoxFlag xmlns:ma14="http://schemas.microsoft.com/office/mac/drawingml/2011/main" val="1"/>
            </a:ext>
          </a:extLst>
        </p:spPr>
        <p:txBody>
          <a:bodyPr wrap="none" lIns="45719" rIns="45719">
            <a:spAutoFit/>
          </a:bodyPr>
          <a:lstStyle/>
          <a:p>
            <a:pPr/>
            <a:r>
              <a:t>vos pratiques didactiques</a:t>
            </a:r>
          </a:p>
          <a:p>
            <a:pPr algn="ctr"/>
            <a:r>
              <a:t>en HG EMC</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R35 : faire écrire les élèves à propos des textes lus, exercer leurs capacités de reformulation sous forme d’écrit de travail, de prises de note et/ou de schématisation &gt; préparer à l’utilisation des hypertextes dans les supports numériques.…"/>
          <p:cNvSpPr txBox="1"/>
          <p:nvPr>
            <p:ph type="body" idx="4294967295"/>
          </p:nvPr>
        </p:nvSpPr>
        <p:spPr>
          <a:xfrm>
            <a:off x="457200" y="800100"/>
            <a:ext cx="8229600" cy="5257800"/>
          </a:xfrm>
          <a:prstGeom prst="rect">
            <a:avLst/>
          </a:prstGeom>
        </p:spPr>
        <p:txBody>
          <a:bodyPr/>
          <a:lstStyle/>
          <a:p>
            <a:pPr/>
            <a:r>
              <a:t>R35 : </a:t>
            </a:r>
            <a:r>
              <a:rPr u="sng"/>
              <a:t>faire écrire les élèves à propos des textes lus, exercer leurs capacités de reformulation</a:t>
            </a:r>
            <a:r>
              <a:t> sous forme d’écrit de travail, de prises de note et/ou de schématisation &gt; préparer à l’utilisation des hypertextes dans les supports numériques.</a:t>
            </a:r>
          </a:p>
          <a:p>
            <a:pPr/>
            <a:r>
              <a:t>R36 :adopter régulièrement une forme collaborative de travail entre l’enseignant et les élèves et entre les élèves - reformuler, confronter les compréhensions, verbaliser les stratégies pour développer l’argumentation et déconstruire les savoirs erronés</a:t>
            </a:r>
          </a:p>
        </p:txBody>
      </p:sp>
      <p:sp>
        <p:nvSpPr>
          <p:cNvPr id="181"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84" name="Travailler la compréhension en cours disciplinaire, en consolidation des acquis"/>
          <p:cNvSpPr txBox="1"/>
          <p:nvPr>
            <p:ph type="title" idx="4294967295"/>
          </p:nvPr>
        </p:nvSpPr>
        <p:spPr>
          <a:xfrm>
            <a:off x="565943" y="2566987"/>
            <a:ext cx="8229601" cy="1508126"/>
          </a:xfrm>
          <a:prstGeom prst="rect">
            <a:avLst/>
          </a:prstGeom>
        </p:spPr>
        <p:txBody>
          <a:bodyPr/>
          <a:lstStyle/>
          <a:p>
            <a:pPr/>
            <a:r>
              <a:t>Travailler la compréhension en cours disciplinaire, en consolidation des acquis</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87" name="ne pas confondre activités de consolidation et exercices des tests…"/>
          <p:cNvSpPr txBox="1"/>
          <p:nvPr>
            <p:ph type="body" idx="4294967295"/>
          </p:nvPr>
        </p:nvSpPr>
        <p:spPr>
          <a:xfrm>
            <a:off x="457200" y="721144"/>
            <a:ext cx="8229600" cy="5257801"/>
          </a:xfrm>
          <a:prstGeom prst="rect">
            <a:avLst/>
          </a:prstGeom>
        </p:spPr>
        <p:txBody>
          <a:bodyPr/>
          <a:lstStyle/>
          <a:p>
            <a:pPr/>
            <a:r>
              <a:t>ne pas confondre activités de consolidation et exercices des tests</a:t>
            </a:r>
          </a:p>
          <a:p>
            <a:pPr/>
            <a:r>
              <a:t>s’appuyer sur les résultats des tests de positionnement</a:t>
            </a:r>
          </a:p>
          <a:p>
            <a:pPr/>
            <a:r>
              <a:t>articuler progression disciplinaire et consolidation pour conserver la cohérence et le sens des enseignements</a:t>
            </a:r>
          </a:p>
          <a:p>
            <a:pPr/>
            <a:r>
              <a:t>travailler la compréhension des écrits dans toutes les disciplines et enseignement de nos valences : français, histoire, géographie, EMC. </a:t>
            </a:r>
          </a:p>
          <a:p>
            <a:pPr/>
            <a:r>
              <a:t>enseigner explicitement des stratégies de la compréhension</a:t>
            </a:r>
          </a:p>
          <a:p>
            <a:pPr/>
            <a:r>
              <a:t>mener des activités qui maintiennent la motivation des élèves et respectent les principes des quatre piliers de l’apprentissage définis par Stanislas Dehaene (l’attention, l’engagement actif, le retour sur erreur, la consolidation)</a:t>
            </a:r>
          </a:p>
          <a:p>
            <a:pPr lvl="1" marL="800100" indent="-342900">
              <a:buChar char="»"/>
            </a:pPr>
            <a:r>
              <a:t>pratiquer régulièrement des activités de lecture selon des modalités variées et à partir de supports variés ;</a:t>
            </a:r>
          </a:p>
          <a:p>
            <a:pPr lvl="1" marL="800100" indent="-342900">
              <a:buChar char="»"/>
            </a:pPr>
            <a:r>
              <a:t>apprendre à cultiver l’attention en situation de lecture : lecture silencieuse, écoute de la lecture à haute voix par le professeur ; </a:t>
            </a:r>
          </a:p>
          <a:p>
            <a:pPr lvl="1" marL="800100" indent="-342900">
              <a:buChar char="»"/>
            </a:pPr>
            <a:r>
              <a:t>apprendre à s’engager individuellement et collectivement dans la lecture</a:t>
            </a:r>
          </a:p>
          <a:p>
            <a:pPr lvl="2" marL="1257300" indent="-342900">
              <a:buChar char="»"/>
            </a:pPr>
            <a:r>
              <a:t>en écrivant pour soi, pour les autres (carnet de lecture, blog)</a:t>
            </a:r>
          </a:p>
          <a:p>
            <a:pPr lvl="2" marL="1257300" indent="-342900">
              <a:buChar char="»"/>
            </a:pPr>
            <a:r>
              <a:t>en partageant ses lectures, personnelles, scolaires (ateliers de lecture)</a:t>
            </a:r>
          </a:p>
          <a:p>
            <a:pPr lvl="2" marL="1257300" indent="-342900">
              <a:buChar char="»"/>
            </a:pPr>
            <a:r>
              <a:t>en jouant les textes après leur étude : lecture expressive, interprétation de scènes de théâtre.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 name="Numéro de diapositive"/>
          <p:cNvSpPr txBox="1"/>
          <p:nvPr>
            <p:ph type="sldNum" sz="quarter" idx="2"/>
          </p:nvPr>
        </p:nvSpPr>
        <p:spPr>
          <a:xfrm>
            <a:off x="250825" y="6256337"/>
            <a:ext cx="231277" cy="35066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4" name="Compétences langagières et de littératie des élèves de fin de cycle 4 (évaluation Cèdre 2015)"/>
          <p:cNvSpPr txBox="1"/>
          <p:nvPr>
            <p:ph type="title" idx="4294967295"/>
          </p:nvPr>
        </p:nvSpPr>
        <p:spPr>
          <a:xfrm>
            <a:off x="694136" y="2496543"/>
            <a:ext cx="8229601" cy="1508126"/>
          </a:xfrm>
          <a:prstGeom prst="rect">
            <a:avLst/>
          </a:prstGeom>
        </p:spPr>
        <p:txBody>
          <a:bodyPr/>
          <a:lstStyle>
            <a:lvl1pPr>
              <a:defRPr sz="2700"/>
            </a:lvl1pPr>
          </a:lstStyle>
          <a:p>
            <a:pPr/>
            <a:r>
              <a:t>Compétences langagières et de littératie des élèves de fin de cycle 4 (évaluation Cèdre 2015)</a:t>
            </a:r>
          </a:p>
        </p:txBody>
      </p:sp>
      <p:sp>
        <p:nvSpPr>
          <p:cNvPr id="65" name="source : « CEDRE 2015, Nouvelle évaluation en fin de collège : compétences langagières et littératie »,…"/>
          <p:cNvSpPr txBox="1"/>
          <p:nvPr/>
        </p:nvSpPr>
        <p:spPr>
          <a:xfrm>
            <a:off x="940204" y="5426237"/>
            <a:ext cx="7263592" cy="802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sz="1200"/>
            </a:pPr>
            <a:r>
              <a:t>source : « CEDRE 2015, Nouvelle évaluation en fin de collège : compétences langagières et littératie », </a:t>
            </a:r>
          </a:p>
          <a:p>
            <a:pPr algn="ctr">
              <a:defRPr sz="1200"/>
            </a:pPr>
            <a:r>
              <a:t>Note d’information n° 21 – Juillet 2016, DEPP, MEN. </a:t>
            </a:r>
          </a:p>
          <a:p>
            <a:pPr algn="ctr">
              <a:defRPr sz="1200"/>
            </a:pPr>
          </a:p>
        </p:txBody>
      </p:sp>
      <p:sp>
        <p:nvSpPr>
          <p:cNvPr id="66" name="CEDRE : cycle des évaluations disciplinaires réalisées sur échantillon, DEPP-MEN"/>
          <p:cNvSpPr txBox="1"/>
          <p:nvPr/>
        </p:nvSpPr>
        <p:spPr>
          <a:xfrm>
            <a:off x="919380" y="4428432"/>
            <a:ext cx="7522727" cy="574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600"/>
            </a:lvl1pPr>
          </a:lstStyle>
          <a:p>
            <a:pPr/>
            <a:r>
              <a:t>CEDRE : cycle des évaluations disciplinaires réalisées sur échantillon, DEPP-MEN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 name="Numéro de diapositive"/>
          <p:cNvSpPr txBox="1"/>
          <p:nvPr>
            <p:ph type="sldNum" sz="quarter" idx="2"/>
          </p:nvPr>
        </p:nvSpPr>
        <p:spPr>
          <a:xfrm>
            <a:off x="250825" y="6256337"/>
            <a:ext cx="231277" cy="35066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9" name="e.i. « l’ensemble des capacités d’utilisation des écrits nécessaires à leur manipulation autonome dans la vie personnelle, sociale et professionnelle ».…"/>
          <p:cNvSpPr txBox="1"/>
          <p:nvPr>
            <p:ph type="body" idx="1"/>
          </p:nvPr>
        </p:nvSpPr>
        <p:spPr>
          <a:prstGeom prst="rect">
            <a:avLst/>
          </a:prstGeom>
        </p:spPr>
        <p:txBody>
          <a:bodyPr/>
          <a:lstStyle/>
          <a:p>
            <a:pPr marL="0" indent="0">
              <a:buSzTx/>
              <a:buNone/>
            </a:pPr>
            <a:r>
              <a:t>e.i. « l’ensemble des capacités d’utilisation des écrits nécessaires à leur manipulation autonome dans la vie personnelle, sociale et professionnelle ».</a:t>
            </a:r>
          </a:p>
          <a:p>
            <a:pPr/>
          </a:p>
          <a:p>
            <a:pPr marL="901700"/>
            <a:r>
              <a:t>la compréhension d’écrits diversifiés (textes, schémas, graphiques et tableaux),</a:t>
            </a:r>
          </a:p>
          <a:p>
            <a:pPr marL="901700"/>
            <a:r>
              <a:t>la compréhension orale </a:t>
            </a:r>
          </a:p>
          <a:p>
            <a:pPr marL="901700"/>
            <a:r>
              <a:t>la production de texte </a:t>
            </a:r>
          </a:p>
          <a:p>
            <a:pPr marL="901700"/>
          </a:p>
          <a:p>
            <a:pPr marL="0" indent="558800">
              <a:buSzTx/>
              <a:buNone/>
            </a:pPr>
            <a:r>
              <a:t>en français, histoire-géographie-éducation civique et sciences. </a:t>
            </a:r>
          </a:p>
        </p:txBody>
      </p:sp>
      <p:sp>
        <p:nvSpPr>
          <p:cNvPr id="70" name="Evaluer la littératie"/>
          <p:cNvSpPr txBox="1"/>
          <p:nvPr>
            <p:ph type="title" idx="4294967295"/>
          </p:nvPr>
        </p:nvSpPr>
        <p:spPr>
          <a:prstGeom prst="rect">
            <a:avLst/>
          </a:prstGeom>
        </p:spPr>
        <p:txBody>
          <a:bodyPr/>
          <a:lstStyle/>
          <a:p>
            <a:pPr/>
            <a:r>
              <a:t>Evaluer la littératie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 name="Numéro de diapositive"/>
          <p:cNvSpPr txBox="1"/>
          <p:nvPr>
            <p:ph type="sldNum" sz="quarter" idx="2"/>
          </p:nvPr>
        </p:nvSpPr>
        <p:spPr>
          <a:xfrm>
            <a:off x="250825" y="6256337"/>
            <a:ext cx="231277" cy="35066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3" name="1. Prélever une information L’information explicite à prélever peut l’être de façon immédiate ou non immédiatement repérable.…"/>
          <p:cNvSpPr txBox="1"/>
          <p:nvPr>
            <p:ph type="body" idx="1"/>
          </p:nvPr>
        </p:nvSpPr>
        <p:spPr>
          <a:prstGeom prst="rect">
            <a:avLst/>
          </a:prstGeom>
        </p:spPr>
        <p:txBody>
          <a:bodyPr/>
          <a:lstStyle/>
          <a:p>
            <a:pPr marL="0" indent="0" defTabSz="896111">
              <a:buSzTx/>
              <a:buNone/>
              <a:defRPr sz="1568"/>
            </a:pPr>
            <a:r>
              <a:t>1. </a:t>
            </a:r>
            <a:r>
              <a:rPr u="sng"/>
              <a:t>Prélever une information</a:t>
            </a:r>
            <a:br/>
            <a:r>
              <a:t>L’information explicite à prélever peut l’être de façon immédiate ou non immédiatement repérable. </a:t>
            </a:r>
          </a:p>
          <a:p>
            <a:pPr marL="0" indent="0" defTabSz="896111">
              <a:buSzTx/>
              <a:buNone/>
              <a:defRPr sz="1568"/>
            </a:pPr>
            <a:r>
              <a:t>2. </a:t>
            </a:r>
            <a:r>
              <a:rPr u="sng"/>
              <a:t>Traiter et intégrer des informations</a:t>
            </a:r>
          </a:p>
          <a:p>
            <a:pPr marL="560070" indent="-224027" defTabSz="896111">
              <a:buChar char="•"/>
              <a:defRPr sz="1568"/>
            </a:pPr>
            <a:r>
              <a:t>expliciter une information implicite</a:t>
            </a:r>
          </a:p>
          <a:p>
            <a:pPr marL="560070" indent="-224027" defTabSz="896111">
              <a:buChar char="•"/>
              <a:defRPr sz="1568"/>
            </a:pPr>
            <a:r>
              <a:t>mettre en relation ou hiérarchiser plusieurs informations pour dégager le sens global</a:t>
            </a:r>
          </a:p>
          <a:p>
            <a:pPr marL="560070" indent="-224027" defTabSz="896111">
              <a:buChar char="•"/>
              <a:defRPr sz="1568"/>
            </a:pPr>
            <a:r>
              <a:t>identifier la visée d’un texte </a:t>
            </a:r>
          </a:p>
          <a:p>
            <a:pPr marL="0" indent="0" defTabSz="896111">
              <a:buSzTx/>
              <a:buNone/>
              <a:defRPr sz="1568"/>
            </a:pPr>
            <a:r>
              <a:t>3. </a:t>
            </a:r>
            <a:r>
              <a:rPr u="sng"/>
              <a:t>Réfléchir et évaluer</a:t>
            </a:r>
            <a:r>
              <a:t> </a:t>
            </a:r>
          </a:p>
          <a:p>
            <a:pPr marL="597408" indent="-261365" defTabSz="896111">
              <a:buClr>
                <a:srgbClr val="5175B2"/>
              </a:buClr>
              <a:buChar char="•"/>
              <a:defRPr sz="1568"/>
            </a:pPr>
            <a:r>
              <a:t>formuler des hypothèses pour interpréter</a:t>
            </a:r>
          </a:p>
          <a:p>
            <a:pPr marL="597408" indent="-261365" defTabSz="896111">
              <a:buClr>
                <a:srgbClr val="5175B2"/>
              </a:buClr>
              <a:buChar char="•"/>
              <a:defRPr sz="1568"/>
            </a:pPr>
            <a:r>
              <a:t>exprimer une opinion sur le texte en convoquant ses connaissances et son expérience</a:t>
            </a:r>
          </a:p>
          <a:p>
            <a:pPr marL="597408" indent="-261365" defTabSz="896111">
              <a:buClr>
                <a:srgbClr val="5175B2"/>
              </a:buClr>
              <a:buChar char="•"/>
              <a:defRPr sz="1568"/>
            </a:pPr>
            <a:r>
              <a:t>évaluer les moyens utilisés par le texte pour répondre aux objectifs visés</a:t>
            </a:r>
          </a:p>
          <a:p>
            <a:pPr marL="0" indent="0" defTabSz="896111">
              <a:buSzTx/>
              <a:buNone/>
              <a:defRPr sz="1568"/>
            </a:pPr>
            <a:r>
              <a:t>4. </a:t>
            </a:r>
            <a:r>
              <a:rPr u="sng"/>
              <a:t>Expliquer et raisonner </a:t>
            </a:r>
          </a:p>
          <a:p>
            <a:pPr marL="0" indent="0" defTabSz="896111">
              <a:buSzTx/>
              <a:buNone/>
              <a:defRPr sz="1568"/>
            </a:pPr>
            <a:r>
              <a:t>Des questions de métacognition demandent aux élèves de porter un regard réflexif sur les tâches accomplies et sur leurs stratégies de lecture. </a:t>
            </a:r>
          </a:p>
        </p:txBody>
      </p:sp>
      <p:sp>
        <p:nvSpPr>
          <p:cNvPr id="74" name="Domaines de compétences évalués"/>
          <p:cNvSpPr txBox="1"/>
          <p:nvPr>
            <p:ph type="title" idx="4294967295"/>
          </p:nvPr>
        </p:nvSpPr>
        <p:spPr>
          <a:prstGeom prst="rect">
            <a:avLst/>
          </a:prstGeom>
        </p:spPr>
        <p:txBody>
          <a:bodyPr/>
          <a:lstStyle/>
          <a:p>
            <a:pPr/>
            <a:r>
              <a:t>Domaines de compétences évalués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 name="Numéro de diapositive"/>
          <p:cNvSpPr txBox="1"/>
          <p:nvPr>
            <p:ph type="sldNum" sz="quarter" idx="2"/>
          </p:nvPr>
        </p:nvSpPr>
        <p:spPr>
          <a:xfrm>
            <a:off x="250825" y="6256337"/>
            <a:ext cx="231277" cy="35066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7" name="depp-ni-2016-21-cedre-2015-college_604907.jpg" descr="depp-ni-2016-21-cedre-2015-college_604907.jpg"/>
          <p:cNvPicPr>
            <a:picLocks noChangeAspect="1"/>
          </p:cNvPicPr>
          <p:nvPr/>
        </p:nvPicPr>
        <p:blipFill>
          <a:blip r:embed="rId2">
            <a:extLst/>
          </a:blip>
          <a:srcRect l="2221" t="7492" r="2221" b="44055"/>
          <a:stretch>
            <a:fillRect/>
          </a:stretch>
        </p:blipFill>
        <p:spPr>
          <a:xfrm>
            <a:off x="728629" y="1142323"/>
            <a:ext cx="7951865" cy="5703297"/>
          </a:xfrm>
          <a:prstGeom prst="rect">
            <a:avLst/>
          </a:prstGeom>
          <a:ln w="12700">
            <a:miter lim="400000"/>
          </a:ln>
        </p:spPr>
      </p:pic>
      <p:sp>
        <p:nvSpPr>
          <p:cNvPr id="78" name="Résultats"/>
          <p:cNvSpPr txBox="1"/>
          <p:nvPr>
            <p:ph type="title" idx="4294967295"/>
          </p:nvPr>
        </p:nvSpPr>
        <p:spPr>
          <a:prstGeom prst="rect">
            <a:avLst/>
          </a:prstGeom>
        </p:spPr>
        <p:txBody>
          <a:bodyPr/>
          <a:lstStyle/>
          <a:p>
            <a:pPr/>
            <a:r>
              <a:t>Résultats </a:t>
            </a:r>
          </a:p>
        </p:txBody>
      </p:sp>
      <p:sp>
        <p:nvSpPr>
          <p:cNvPr id="79" name="_"/>
          <p:cNvSpPr txBox="1"/>
          <p:nvPr/>
        </p:nvSpPr>
        <p:spPr>
          <a:xfrm>
            <a:off x="432004" y="5373584"/>
            <a:ext cx="267852" cy="421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200"/>
            </a:lvl1pPr>
          </a:lstStyle>
          <a:p>
            <a:pPr/>
            <a:r>
              <a:t>_</a:t>
            </a:r>
          </a:p>
        </p:txBody>
      </p:sp>
      <p:sp>
        <p:nvSpPr>
          <p:cNvPr id="80" name="+"/>
          <p:cNvSpPr txBox="1"/>
          <p:nvPr/>
        </p:nvSpPr>
        <p:spPr>
          <a:xfrm>
            <a:off x="443929" y="1819534"/>
            <a:ext cx="244003" cy="408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100"/>
            </a:lvl1pPr>
          </a:lstStyle>
          <a:p>
            <a:pPr/>
            <a:r>
              <a:t>+</a:t>
            </a:r>
          </a:p>
        </p:txBody>
      </p:sp>
      <p:sp>
        <p:nvSpPr>
          <p:cNvPr id="81" name="Ligne"/>
          <p:cNvSpPr/>
          <p:nvPr/>
        </p:nvSpPr>
        <p:spPr>
          <a:xfrm flipV="1">
            <a:off x="565930" y="2200508"/>
            <a:ext cx="1" cy="3268197"/>
          </a:xfrm>
          <a:prstGeom prst="line">
            <a:avLst/>
          </a:prstGeom>
          <a:ln w="25400">
            <a:solidFill>
              <a:srgbClr val="000000"/>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82" name="score moyen…"/>
          <p:cNvSpPr txBox="1"/>
          <p:nvPr/>
        </p:nvSpPr>
        <p:spPr>
          <a:xfrm>
            <a:off x="8373771" y="3276123"/>
            <a:ext cx="662916" cy="701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ctr">
              <a:defRPr sz="1400"/>
            </a:pPr>
            <a:r>
              <a:t>score moyen</a:t>
            </a:r>
          </a:p>
          <a:p>
            <a:pPr algn="ctr">
              <a:defRPr sz="1400"/>
            </a:pPr>
            <a:r>
              <a:t>250</a:t>
            </a:r>
          </a:p>
        </p:txBody>
      </p:sp>
      <p:sp>
        <p:nvSpPr>
          <p:cNvPr id="83" name="en capacité de poursuivre une formation"/>
          <p:cNvSpPr txBox="1"/>
          <p:nvPr/>
        </p:nvSpPr>
        <p:spPr>
          <a:xfrm rot="16200000">
            <a:off x="-827333" y="3117794"/>
            <a:ext cx="3352204" cy="294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lvl1pPr>
          </a:lstStyle>
          <a:p>
            <a:pPr/>
            <a:r>
              <a:t>en capacité de poursuivre une formation</a:t>
            </a:r>
          </a:p>
        </p:txBody>
      </p:sp>
      <p:sp>
        <p:nvSpPr>
          <p:cNvPr id="84" name="Rectangle"/>
          <p:cNvSpPr/>
          <p:nvPr/>
        </p:nvSpPr>
        <p:spPr>
          <a:xfrm>
            <a:off x="1020985" y="4952402"/>
            <a:ext cx="812719" cy="1264005"/>
          </a:xfrm>
          <a:prstGeom prst="rect">
            <a:avLst/>
          </a:prstGeom>
          <a:ln w="25400">
            <a:solidFill>
              <a:srgbClr val="FF2600"/>
            </a:solidFill>
          </a:ln>
        </p:spPr>
        <p:txBody>
          <a:bodyPr lIns="45719" rIns="45719"/>
          <a:lstStyle/>
          <a:p>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 name="Numéro de diapositive"/>
          <p:cNvSpPr txBox="1"/>
          <p:nvPr>
            <p:ph type="sldNum" sz="quarter" idx="2"/>
          </p:nvPr>
        </p:nvSpPr>
        <p:spPr>
          <a:xfrm>
            <a:off x="250825" y="6256337"/>
            <a:ext cx="231277" cy="35066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87" name="la performance des garçons est inférieure à celle des filles.…"/>
          <p:cNvSpPr txBox="1"/>
          <p:nvPr>
            <p:ph type="body" idx="1"/>
          </p:nvPr>
        </p:nvSpPr>
        <p:spPr>
          <a:prstGeom prst="rect">
            <a:avLst/>
          </a:prstGeom>
        </p:spPr>
        <p:txBody>
          <a:bodyPr/>
          <a:lstStyle/>
          <a:p>
            <a:pPr/>
            <a:r>
              <a:t>la performance des garçons est inférieure à celle des filles. </a:t>
            </a:r>
          </a:p>
          <a:p>
            <a:pPr/>
            <a:r>
              <a:t>Les élèves en retard sont plus souvent en difficulté que les autres. </a:t>
            </a:r>
          </a:p>
          <a:p>
            <a:pPr/>
            <a:r>
              <a:t>Les résultats confirment la forte influence de l’origine sociale sur les performances. </a:t>
            </a:r>
          </a:p>
          <a:p>
            <a:pPr/>
            <a:r>
              <a:t>difficulté à utiliser les stratégies de lecture efficaces et à les expliciter </a:t>
            </a:r>
          </a:p>
          <a:p>
            <a:pPr lvl="1" marL="800100" indent="-342900">
              <a:buChar char="»"/>
            </a:pPr>
            <a:r>
              <a:t>1/3 des élèves utilisent des stratégies de lecture inefficaces : utiliser uni- quement les informations du texte ; éviter de se fixer un but ; ne pas avoir recours aux dictionnaires </a:t>
            </a:r>
          </a:p>
          <a:p>
            <a:pPr lvl="1" marL="800100" indent="-342900">
              <a:buChar char="»"/>
            </a:pPr>
            <a:r>
              <a:t>+ d’1/3 utilisent des stratégies de régulation de la lecture inefficaces : éviter la lecture à haute voix ; continuer à lire sans résoudre les pro- blèmes de compréhension</a:t>
            </a:r>
          </a:p>
          <a:p>
            <a:pPr lvl="1" marL="800100" indent="-342900">
              <a:buChar char="»"/>
            </a:pPr>
            <a:r>
              <a:t>60 % des élèves diminuent la vitesse de lecture lorsque le texte est difficile. </a:t>
            </a:r>
          </a:p>
        </p:txBody>
      </p:sp>
      <p:sp>
        <p:nvSpPr>
          <p:cNvPr id="88" name="Résultats - analyse"/>
          <p:cNvSpPr txBox="1"/>
          <p:nvPr>
            <p:ph type="title" idx="4294967295"/>
          </p:nvPr>
        </p:nvSpPr>
        <p:spPr>
          <a:prstGeom prst="rect">
            <a:avLst/>
          </a:prstGeom>
        </p:spPr>
        <p:txBody>
          <a:bodyPr/>
          <a:lstStyle/>
          <a:p>
            <a:pPr/>
            <a:r>
              <a:t>Résultats - analyse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 name="Numéro de diapositive"/>
          <p:cNvSpPr txBox="1"/>
          <p:nvPr>
            <p:ph type="sldNum" sz="quarter" idx="2"/>
          </p:nvPr>
        </p:nvSpPr>
        <p:spPr>
          <a:xfrm>
            <a:off x="888431" y="6256337"/>
            <a:ext cx="164082" cy="218441"/>
          </a:xfrm>
          <a:prstGeom prst="rect">
            <a:avLst/>
          </a:prstGeom>
          <a:extLst>
            <a:ext uri="{C572A759-6A51-4108-AA02-DFA0A04FC94B}">
              <ma14:wrappingTextBoxFlag xmlns:ma14="http://schemas.microsoft.com/office/mac/drawingml/2011/main" val="1"/>
            </a:ext>
          </a:extLst>
        </p:spPr>
        <p:txBody>
          <a:bodyPr/>
          <a:lstStyle>
            <a:lvl1pPr algn="r">
              <a:defRPr sz="900">
                <a:solidFill>
                  <a:srgbClr val="454545"/>
                </a:solidFill>
                <a:latin typeface="Calibri"/>
                <a:ea typeface="Calibri"/>
                <a:cs typeface="Calibri"/>
                <a:sym typeface="Calibri"/>
              </a:defRPr>
            </a:lvl1pPr>
          </a:lstStyle>
          <a:p>
            <a:pPr/>
            <a:fld id="{86CB4B4D-7CA3-9044-876B-883B54F8677D}" type="slidenum"/>
          </a:p>
        </p:txBody>
      </p:sp>
      <p:sp>
        <p:nvSpPr>
          <p:cNvPr id="91" name="Les tests de positionnement : l’évaluation diagnostique des élèves entrants au LP"/>
          <p:cNvSpPr txBox="1"/>
          <p:nvPr>
            <p:ph type="title" idx="4294967295"/>
          </p:nvPr>
        </p:nvSpPr>
        <p:spPr>
          <a:xfrm>
            <a:off x="1116012" y="2924175"/>
            <a:ext cx="7272338" cy="720725"/>
          </a:xfrm>
          <a:prstGeom prst="rect">
            <a:avLst/>
          </a:prstGeom>
        </p:spPr>
        <p:txBody>
          <a:bodyPr anchor="b">
            <a:normAutofit fontScale="100000" lnSpcReduction="0"/>
          </a:bodyPr>
          <a:lstStyle>
            <a:lvl1pPr defTabSz="621791">
              <a:spcBef>
                <a:spcPts val="1300"/>
              </a:spcBef>
              <a:buClr>
                <a:srgbClr val="4F76AE"/>
              </a:buClr>
              <a:buSzPct val="80000"/>
              <a:buChar char="➔"/>
              <a:defRPr sz="2176"/>
            </a:lvl1pPr>
          </a:lstStyle>
          <a:p>
            <a:pPr/>
            <a:r>
              <a:t>Les tests de positionnement : l’évaluation diagnostique des élèves entrants au LP</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012_concertation_masque ppt">
  <a:themeElements>
    <a:clrScheme name="2012_concertation_masque pp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2012_concertation_masque ppt">
      <a:majorFont>
        <a:latin typeface="Arial"/>
        <a:ea typeface="Arial"/>
        <a:cs typeface="Arial"/>
      </a:majorFont>
      <a:minorFont>
        <a:latin typeface="Helvetica"/>
        <a:ea typeface="Helvetica"/>
        <a:cs typeface="Helvetica"/>
      </a:minorFont>
    </a:fontScheme>
    <a:fmtScheme name="2012_concertation_masque pp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012_concertation_masque ppt">
  <a:themeElements>
    <a:clrScheme name="2012_concertation_masque pp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2012_concertation_masque ppt">
      <a:majorFont>
        <a:latin typeface="Arial"/>
        <a:ea typeface="Arial"/>
        <a:cs typeface="Arial"/>
      </a:majorFont>
      <a:minorFont>
        <a:latin typeface="Helvetica"/>
        <a:ea typeface="Helvetica"/>
        <a:cs typeface="Helvetica"/>
      </a:minorFont>
    </a:fontScheme>
    <a:fmtScheme name="2012_concertation_masque pp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