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3" y="187325"/>
            <a:ext cx="8423276" cy="12255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e du titre"/>
          <p:cNvSpPr txBox="1"/>
          <p:nvPr>
            <p:ph type="title"/>
          </p:nvPr>
        </p:nvSpPr>
        <p:spPr>
          <a:xfrm>
            <a:off x="755576" y="440010"/>
            <a:ext cx="7272809" cy="720080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1900"/>
              </a:spcBef>
              <a:buClr>
                <a:srgbClr val="4F76AE"/>
              </a:buClr>
              <a:buSzPct val="80000"/>
              <a:buChar char="➔"/>
              <a:defRPr b="1" sz="3200">
                <a:solidFill>
                  <a:srgbClr val="454545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pic>
        <p:nvPicPr>
          <p:cNvPr id="10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3" y="187325"/>
            <a:ext cx="8423276" cy="122555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Numéro de diapositive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9" name="Texte niveau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8" name="Texte niveau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Texte du titre</a:t>
            </a:r>
          </a:p>
        </p:txBody>
      </p:sp>
      <p:sp>
        <p:nvSpPr>
          <p:cNvPr id="83" name="Espace réservé pour une image 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e niveau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00" y="714356"/>
            <a:ext cx="7334281" cy="564360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r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FF0000"/>
                </a:solidFill>
              </a:defRPr>
            </a:lvl1pPr>
          </a:lstStyle>
          <a:p>
            <a:pPr/>
            <a:r>
              <a:t>Atelier étudier une œuvre intégrale (nouveaux programmes)</a:t>
            </a:r>
          </a:p>
        </p:txBody>
      </p:sp>
      <p:sp>
        <p:nvSpPr>
          <p:cNvPr id="113" name="Sous-titr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6 mai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N. Germinal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Quels dispositifs et quelles œuvres?</a:t>
            </a:r>
          </a:p>
        </p:txBody>
      </p:sp>
      <p:sp>
        <p:nvSpPr>
          <p:cNvPr id="157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Quelles œuvres intégrales? Liste conseillée mais pas obligatoire</a:t>
            </a:r>
          </a:p>
          <a:p>
            <a:pPr/>
            <a:r>
              <a:t>Dans quels dispositifs? Disciplinaire, AP?</a:t>
            </a:r>
          </a:p>
          <a:p>
            <a:pPr/>
            <a:r>
              <a:t>Et la co-intervention avec Lire le métier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Lien avec l’accompagnement, nouvelle version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7836" y="1905793"/>
            <a:ext cx="5648326" cy="391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Travail sur les inférences</a:t>
            </a:r>
          </a:p>
        </p:txBody>
      </p:sp>
      <p:sp>
        <p:nvSpPr>
          <p:cNvPr id="163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Exemple d’activité d’accompagnement pour aider à la compréhension de la lecture d’une œuvre. Travail sur les inférences</a:t>
            </a:r>
          </a:p>
          <a:p>
            <a:pPr/>
            <a:r>
              <a:t>Travail sur le résumé d’un extrait avec l’exemple de Novencento.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 Box 1"/>
          <p:cNvSpPr txBox="1"/>
          <p:nvPr/>
        </p:nvSpPr>
        <p:spPr>
          <a:xfrm>
            <a:off x="164160" y="979303"/>
            <a:ext cx="8163360" cy="2144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820" tIns="40820" rIns="40820" bIns="40820">
            <a:spAutoFit/>
          </a:bodyPr>
          <a:lstStyle/>
          <a:p>
            <a:pPr algn="ctr"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sz="2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DÉFINITION </a:t>
            </a:r>
            <a:r>
              <a:rPr b="0"/>
              <a:t> </a:t>
            </a:r>
            <a:endParaRPr b="0"/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 Les inférences sont des interprétations qui ne sont pas littéralement accessibles, des mises en relation qui ne sont pas explicites.»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i="1" sz="1500">
                <a:latin typeface="Arial;Arial"/>
                <a:ea typeface="Arial;Arial"/>
                <a:cs typeface="Arial;Arial"/>
                <a:sym typeface="Arial;Arial"/>
              </a:defRPr>
            </a:pP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i="1" sz="1500">
                <a:latin typeface="Arial;Arial"/>
                <a:ea typeface="Arial;Arial"/>
                <a:cs typeface="Arial;Arial"/>
                <a:sym typeface="Arial;Arial"/>
              </a:defRPr>
            </a:pPr>
            <a:r>
              <a:t>Michel FAYOL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 La lecture au cycle III : difficultés, prévention et remédiations » </a:t>
            </a:r>
          </a:p>
        </p:txBody>
      </p:sp>
      <p:sp>
        <p:nvSpPr>
          <p:cNvPr id="166" name="Text Box 2"/>
          <p:cNvSpPr txBox="1"/>
          <p:nvPr/>
        </p:nvSpPr>
        <p:spPr>
          <a:xfrm>
            <a:off x="236159" y="3767435"/>
            <a:ext cx="9095714" cy="225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820" tIns="40820" rIns="40820" bIns="40820">
            <a:spAutoFit/>
          </a:bodyPr>
          <a:lstStyle/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 […] La signification n’est pas donnée par  le texte dont elle serait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simplement extraite, elle est construite par le lecteur et varie donc autant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 fonction de la base de connaissances et des stratégies du lecteur-compreneur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qu’en fonction de l’information apportée. »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J.-E. Gombert, M. Fayol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 la lecture-compréhension : fonctionnement et apprentissage 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1"/>
          <p:cNvSpPr txBox="1"/>
          <p:nvPr/>
        </p:nvSpPr>
        <p:spPr>
          <a:xfrm>
            <a:off x="979200" y="653828"/>
            <a:ext cx="7511041" cy="687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820" tIns="40820" rIns="40820" bIns="40820">
            <a:spAutoFit/>
          </a:bodyPr>
          <a:lstStyle/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Il existe deux grandes catégories d'inférences :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1 - Les inférences fondées sur le texte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(inférences logiques)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Exemple : Marc veut pratiquer un sport le mercredi. Au centre de loisirs, on lui propose le football, le rugby et le judo. Il n'aime pas les jeux de ballon.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Réponse logique : il pratique le judo.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b="1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2 - Les inférences fondées sur les connaissances du lecteur (inférences pragmatiques)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Exemple : La sorcière Caraboulique s'est trompée dans ses formules. Elle voulait transformer Jules en souris mais elle a oublié le sel et Jules miaule toute la journée.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Réponse pragmatique : elle a transformé Jules en chat. </a:t>
            </a: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200">
                <a:latin typeface="Comic Sans MS;Comic Sans MS"/>
                <a:ea typeface="Comic Sans MS;Comic Sans MS"/>
                <a:cs typeface="Comic Sans MS;Comic Sans MS"/>
                <a:sym typeface="Comic Sans MS;Comic Sans MS"/>
              </a:defRPr>
            </a:pP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200">
                <a:latin typeface="Comic Sans MS;Comic Sans MS"/>
                <a:ea typeface="Comic Sans MS;Comic Sans MS"/>
                <a:cs typeface="Comic Sans MS;Comic Sans MS"/>
                <a:sym typeface="Comic Sans MS;Comic Sans MS"/>
              </a:defRPr>
            </a:pP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200">
                <a:latin typeface="Comic Sans MS;Comic Sans MS"/>
                <a:ea typeface="Comic Sans MS;Comic Sans MS"/>
                <a:cs typeface="Comic Sans MS;Comic Sans MS"/>
                <a:sym typeface="Comic Sans MS;Comic Sans MS"/>
              </a:defRPr>
            </a:pPr>
          </a:p>
          <a:p>
            <a: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200">
                <a:latin typeface="Comic Sans MS;Comic Sans MS"/>
                <a:ea typeface="Comic Sans MS;Comic Sans MS"/>
                <a:cs typeface="Comic Sans MS;Comic Sans MS"/>
                <a:sym typeface="Comic Sans MS;Comic Sans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re 1"/>
          <p:cNvSpPr txBox="1"/>
          <p:nvPr>
            <p:ph type="title"/>
          </p:nvPr>
        </p:nvSpPr>
        <p:spPr>
          <a:xfrm>
            <a:off x="457199" y="274638"/>
            <a:ext cx="7643194" cy="1282155"/>
          </a:xfrm>
          <a:prstGeom prst="rect">
            <a:avLst/>
          </a:prstGeom>
        </p:spPr>
        <p:txBody>
          <a:bodyPr/>
          <a:lstStyle/>
          <a:p>
            <a:pPr defTabSz="630936">
              <a:defRPr b="1" sz="2691"/>
            </a:pPr>
            <a:r>
              <a:t>2- Autre proposition pour travailler la compréhension : </a:t>
            </a:r>
            <a:r>
              <a:rPr u="sng"/>
              <a:t>résumer une histoire ou un texte</a:t>
            </a:r>
          </a:p>
        </p:txBody>
      </p:sp>
      <p:sp>
        <p:nvSpPr>
          <p:cNvPr id="171" name="Espace réservé du contenu 2"/>
          <p:cNvSpPr txBox="1"/>
          <p:nvPr>
            <p:ph type="body" idx="1"/>
          </p:nvPr>
        </p:nvSpPr>
        <p:spPr>
          <a:xfrm>
            <a:off x="467543" y="1772815"/>
            <a:ext cx="7467601" cy="4873754"/>
          </a:xfrm>
          <a:prstGeom prst="rect">
            <a:avLst/>
          </a:prstGeom>
        </p:spPr>
        <p:txBody>
          <a:bodyPr/>
          <a:lstStyle/>
          <a:p>
            <a:pPr/>
          </a:p>
          <a:p>
            <a:pPr marL="0" indent="0">
              <a:buSzTx/>
              <a:buNone/>
            </a:pPr>
          </a:p>
          <a:p>
            <a:pPr marL="0" indent="0" algn="just">
              <a:spcBef>
                <a:spcPts val="0"/>
              </a:spcBef>
              <a:buSzTx/>
              <a:buNone/>
              <a:defRPr b="1"/>
            </a:pPr>
            <a:r>
              <a:t>Source : </a:t>
            </a:r>
            <a:r>
              <a:rPr i="1"/>
              <a:t>Enseigner la compréhension :</a:t>
            </a:r>
            <a:endParaRPr i="1"/>
          </a:p>
          <a:p>
            <a:pPr marL="0" indent="0" algn="just">
              <a:spcBef>
                <a:spcPts val="0"/>
              </a:spcBef>
              <a:buSzTx/>
              <a:buNone/>
              <a:defRPr b="1" i="1"/>
            </a:pPr>
            <a:r>
              <a:t>principes didactiques, exemples de tâches et d’activités, </a:t>
            </a:r>
            <a:r>
              <a:rPr i="0"/>
              <a:t>Sylvie Cèbe, Roland Goigoux, Serge Thomazet,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space réservé du contenu 2"/>
          <p:cNvSpPr txBox="1"/>
          <p:nvPr>
            <p:ph type="body" idx="1"/>
          </p:nvPr>
        </p:nvSpPr>
        <p:spPr>
          <a:xfrm>
            <a:off x="467543" y="620687"/>
            <a:ext cx="7467601" cy="48737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Phase A - Construire le concept de résumé</a:t>
            </a:r>
            <a:r>
              <a:rPr b="1"/>
              <a:t> </a:t>
            </a:r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b="1" sz="2200"/>
            </a:pPr>
            <a:r>
              <a:rPr b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/>
              <a:t>Texte «Boodmann»</a:t>
            </a:r>
          </a:p>
          <a:p>
            <a:pPr lvl="2" marL="0" indent="731519">
              <a:lnSpc>
                <a:spcPct val="90000"/>
              </a:lnSpc>
              <a:spcBef>
                <a:spcPts val="500"/>
              </a:spcBef>
              <a:buSzTx/>
              <a:buNone/>
              <a:defRPr sz="22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Phase B - faciliter la compréhension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Phase C - évaluer la compréhension du texte à l’aide du résumé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Phase D - produire des résumés (à l’oral et/ou à l’écrit)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Exemple de fiche mémoire collective pour la phase A : </a:t>
            </a:r>
          </a:p>
        </p:txBody>
      </p:sp>
      <p:sp>
        <p:nvSpPr>
          <p:cNvPr id="176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just"/>
          </a:lstStyle>
          <a:p>
            <a:pPr/>
            <a:r>
              <a:t>« il est plus court que le texte » et « il dit l’essentiel », « il raconte la même chose du début à la fin mais il ne garde que le plus important », « les personnages principaux sont conservés » « il est économique, les éléments secondaires ont disparu » etc.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Objet 9" descr="Objet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663" y="1268759"/>
            <a:ext cx="5900739" cy="537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re 1"/>
          <p:cNvSpPr txBox="1"/>
          <p:nvPr>
            <p:ph type="title"/>
          </p:nvPr>
        </p:nvSpPr>
        <p:spPr>
          <a:xfrm>
            <a:off x="457199" y="274637"/>
            <a:ext cx="7427170" cy="634084"/>
          </a:xfrm>
          <a:prstGeom prst="rect">
            <a:avLst/>
          </a:prstGeom>
        </p:spPr>
        <p:txBody>
          <a:bodyPr/>
          <a:lstStyle>
            <a:lvl1pPr defTabSz="877823">
              <a:defRPr sz="3743"/>
            </a:lvl1pPr>
          </a:lstStyle>
          <a:p>
            <a:pPr/>
            <a:r>
              <a:t>Phase A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au 1"/>
          <p:cNvGraphicFramePr/>
          <p:nvPr/>
        </p:nvGraphicFramePr>
        <p:xfrm>
          <a:off x="1691680" y="1052736"/>
          <a:ext cx="4950460" cy="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4950460"/>
              </a:tblGrid>
              <a:tr h="50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defRPr b="0"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Donner du sens à la lecture :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1. </a:t>
                      </a:r>
                      <a:r>
                        <a:rPr sz="1300"/>
                        <a:t>Où Danny Boodmann trouve-t-il le bébé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2. </a:t>
                      </a:r>
                      <a:r>
                        <a:rPr sz="1300"/>
                        <a:t>Quel âge a le bébé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3. </a:t>
                      </a:r>
                      <a:r>
                        <a:rPr sz="1300"/>
                        <a:t>Quel est le métier de Danny Boodmann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4. </a:t>
                      </a:r>
                      <a:r>
                        <a:rPr sz="1300"/>
                        <a:t>Quand trouve-t-il le bébé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5. </a:t>
                      </a:r>
                      <a:r>
                        <a:rPr sz="1300"/>
                        <a:t>Pourquoi Dany Boodmann cherche-t-il un papier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6. </a:t>
                      </a:r>
                      <a:r>
                        <a:rPr sz="1300"/>
                        <a:t>Est-ce que le capitaine du bateau est là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7. 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A votre avis, pourquoi le bébé a-t-il été laissé sur ce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 sz="13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piano, dans une boîte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b="0" sz="17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Réfléchir :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8. 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Quel(s) texte(s) (parmi les 6) est (sont) un (des) résumé(s) ?</a:t>
                      </a:r>
                      <a:endParaRPr sz="1100"/>
                    </a:p>
                    <a:p>
                      <a:pPr algn="just">
                        <a:lnSpc>
                          <a:spcPct val="115000"/>
                        </a:lnSpc>
                        <a:defRPr sz="17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Répondre par groupe de 2-3 personnes aux questions suivantes</a:t>
            </a:r>
          </a:p>
        </p:txBody>
      </p:sp>
      <p:sp>
        <p:nvSpPr>
          <p:cNvPr id="116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900"/>
            </a:pPr>
            <a:r>
              <a:t>Comment faites vous étudier une œuvre intégrale?</a:t>
            </a:r>
          </a:p>
          <a:p>
            <a:pPr>
              <a:spcBef>
                <a:spcPts val="600"/>
              </a:spcBef>
              <a:defRPr sz="2900"/>
            </a:pPr>
            <a:r>
              <a:t>Quels outils utilisez -vous pour faire lire et analyser une œuvre intégrale? Quelles sont les difficultés?</a:t>
            </a:r>
          </a:p>
          <a:p>
            <a:pPr>
              <a:spcBef>
                <a:spcPts val="600"/>
              </a:spcBef>
              <a:defRPr sz="2900"/>
            </a:pPr>
            <a:r>
              <a:t>Dans quels dispositifs allez-vous placer votre étude d’œuvre intégrale? AP, Co-intervention, heures disciplinaire? Quelles compétences allez vous travailler en lien avec les objets d’étude?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686" y="1113666"/>
            <a:ext cx="5784642" cy="533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20" y="381000"/>
            <a:ext cx="857256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3588">
                <a:solidFill>
                  <a:srgbClr val="FF0000"/>
                </a:solidFill>
              </a:defRPr>
            </a:lvl1pPr>
          </a:lstStyle>
          <a:p>
            <a:pPr/>
            <a:r>
              <a:t>Ex d’organisation d’une étude d’oeuvre</a:t>
            </a:r>
          </a:p>
        </p:txBody>
      </p:sp>
      <p:sp>
        <p:nvSpPr>
          <p:cNvPr id="187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Ma vie en noir et blanc  de Delphine Bertholon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Niveau Cap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Parcours de lecture.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re 1"/>
          <p:cNvSpPr txBox="1"/>
          <p:nvPr>
            <p:ph type="title"/>
          </p:nvPr>
        </p:nvSpPr>
        <p:spPr>
          <a:xfrm>
            <a:off x="755576" y="440009"/>
            <a:ext cx="7272809" cy="720082"/>
          </a:xfrm>
          <a:prstGeom prst="rect">
            <a:avLst/>
          </a:prstGeom>
        </p:spPr>
        <p:txBody>
          <a:bodyPr/>
          <a:lstStyle>
            <a:lvl1pPr defTabSz="822959">
              <a:spcBef>
                <a:spcPts val="900"/>
              </a:spcBef>
              <a:defRPr sz="1619"/>
            </a:lvl1pPr>
          </a:lstStyle>
          <a:p>
            <a:pPr/>
            <a:r>
              <a:t>Un exemple d’objet d’étude de CAP décliné en quatre entrées : Se dire, s’affirmer, s’émanciper: ex Ma vie en noir et Blanc Delphine Bertholon</a:t>
            </a:r>
          </a:p>
        </p:txBody>
      </p:sp>
      <p:sp>
        <p:nvSpPr>
          <p:cNvPr id="190" name="ZoneTexte 2"/>
          <p:cNvSpPr txBox="1"/>
          <p:nvPr/>
        </p:nvSpPr>
        <p:spPr>
          <a:xfrm>
            <a:off x="467543" y="1412775"/>
            <a:ext cx="8424938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Lien avec l’objet d’étude de seconde</a:t>
            </a:r>
            <a:r>
              <a:rPr b="0"/>
              <a:t> </a:t>
            </a:r>
            <a:r>
              <a:t>professionnelle</a:t>
            </a:r>
            <a:r>
              <a:rPr b="0"/>
              <a:t> « devenir soi :».</a:t>
            </a:r>
            <a:endParaRPr b="0"/>
          </a:p>
        </p:txBody>
      </p:sp>
      <p:graphicFrame>
        <p:nvGraphicFramePr>
          <p:cNvPr id="191" name="Tableau 3"/>
          <p:cNvGraphicFramePr/>
          <p:nvPr/>
        </p:nvGraphicFramePr>
        <p:xfrm>
          <a:off x="107504" y="2060848"/>
          <a:ext cx="8892480" cy="408502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00807"/>
                <a:gridCol w="2149016"/>
                <a:gridCol w="2000807"/>
                <a:gridCol w="2741848"/>
              </a:tblGrid>
              <a:tr h="516823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Notions clefs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Références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Corpus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Enjeux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5682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Expression de soi, sphère intime, estime de soi, représentation et image de soi,  rapport à soi et aux autres,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  récits de formation, journal intime,  pour soi ou pour d’autres …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r>
                        <a:t>1 œuvre littéraire intégrale</a:t>
                      </a:r>
                    </a:p>
                    <a:p>
                      <a:pPr algn="l">
                        <a:defRPr sz="1600"/>
                      </a:pPr>
                      <a:r>
                        <a:t>1 groupement autour du cinéma et de l’art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1" sz="1600"/>
                      </a:pPr>
                      <a:r>
                        <a:t>Approfondir la réflexion </a:t>
                      </a:r>
                      <a:r>
                        <a:rPr b="0"/>
                        <a:t>sur ce qu’est une personnalité, sur sa construction et son affirmation en relation avec les autres, et sur la diversité des manières de l’exprimer. </a:t>
                      </a:r>
                      <a:endParaRPr b="0"/>
                    </a:p>
                    <a:p>
                      <a:pPr algn="l">
                        <a:defRPr b="1" sz="1600"/>
                      </a:pPr>
                      <a:r>
                        <a:t>Mettre en évidence </a:t>
                      </a:r>
                      <a:r>
                        <a:rPr b="0"/>
                        <a:t>la richesse et la plasticité de l’expression de la personne. </a:t>
                      </a:r>
                      <a:endParaRPr b="0"/>
                    </a:p>
                    <a:p>
                      <a:pPr algn="l">
                        <a:defRPr b="1" sz="1600"/>
                      </a:pPr>
                      <a:r>
                        <a:t>S’emparer de la variété </a:t>
                      </a:r>
                      <a:r>
                        <a:rPr b="0"/>
                        <a:t>des manières de se dire et de s’affirmer.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Outils possibles pour mener à bien l’étude d’une œuvre intégrale</a:t>
            </a:r>
          </a:p>
        </p:txBody>
      </p:sp>
      <p:sp>
        <p:nvSpPr>
          <p:cNvPr id="194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Carnet de lecture: </a:t>
            </a:r>
          </a:p>
          <a:p>
            <a:pPr>
              <a:buSzTx/>
              <a:buNone/>
            </a:pPr>
            <a:r>
              <a:t>Définition: vision subjective de lecture, permet de faire des points d’étapes, de formaliser la compréhension</a:t>
            </a:r>
          </a:p>
          <a:p>
            <a:pPr>
              <a:buSzTx/>
              <a:buNone/>
            </a:pPr>
            <a:r>
              <a:t>Avantages</a:t>
            </a:r>
          </a:p>
          <a:p>
            <a:pPr>
              <a:buSzTx/>
              <a:buNone/>
            </a:pPr>
            <a:r>
              <a:t>Trace pour la mémorisation,  utile pour la réutilisation des œuvres étudiées en classe à l’examen.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Laisse la place à la créativité</a:t>
            </a:r>
          </a:p>
          <a:p>
            <a:pPr/>
            <a:r>
              <a:t>Possibilité de l’utiliser pour travailler l’oral, le débat</a:t>
            </a:r>
          </a:p>
          <a:p>
            <a:pPr/>
            <a:r>
              <a:t>La lecture</a:t>
            </a:r>
          </a:p>
          <a:p>
            <a:pPr/>
            <a:r>
              <a:t>Outil intermédiaire à la fois personnel et public</a:t>
            </a:r>
          </a:p>
          <a:p>
            <a:pPr/>
            <a:r>
              <a:t>Construit la subjectivité des élèves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pPr/>
            <a:r>
              <a:t>Faire des élèves des sujets lecteurs </a:t>
            </a:r>
          </a:p>
        </p:txBody>
      </p:sp>
      <p:sp>
        <p:nvSpPr>
          <p:cNvPr id="200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Travail sur la citation, utilisation de collage, image</a:t>
            </a:r>
          </a:p>
          <a:p>
            <a:pPr>
              <a:buSzTx/>
              <a:buNone/>
            </a:pPr>
            <a:r>
              <a:t>Avis personnel</a:t>
            </a:r>
          </a:p>
          <a:p>
            <a:pPr>
              <a:buSzTx/>
              <a:buNone/>
            </a:pPr>
            <a:r>
              <a:t>Interview  fictive, questionnaire de Proust, projet….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Exemples de travaux d’élèves 2nde</a:t>
            </a:r>
          </a:p>
        </p:txBody>
      </p:sp>
      <p:pic>
        <p:nvPicPr>
          <p:cNvPr id="203" name="Espace réservé du contenu 3" descr="Espace réservé du conten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964512" y="392885"/>
            <a:ext cx="5143539" cy="7358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6" name="Espace réservé du contenu 3" descr="Espace réservé du conten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603" y="1600200"/>
            <a:ext cx="6215107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Espace réservé du contenu 3" descr="Espace réservé du conten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24" y="1703950"/>
            <a:ext cx="7572428" cy="4654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Parcours du personnage dans Paris ex CAP</a:t>
            </a:r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2359011" y="930253"/>
            <a:ext cx="4140232" cy="6715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Place de l’oeuvre intégrale dans nouveaux programmes</a:t>
            </a:r>
          </a:p>
        </p:txBody>
      </p:sp>
      <p:sp>
        <p:nvSpPr>
          <p:cNvPr id="119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1 des 4 compétences du programme: lecteur compétent et critique, compétence transversale </a:t>
            </a:r>
          </a:p>
          <a:p>
            <a:pPr/>
            <a:r>
              <a:t>Ciblage sur 2 objets d’études en 2</a:t>
            </a:r>
            <a:r>
              <a:rPr baseline="30000"/>
              <a:t>nde</a:t>
            </a:r>
            <a:r>
              <a:t> et 1 œuvre intégrale lors du cycle de CAP</a:t>
            </a:r>
          </a:p>
          <a:p>
            <a:pPr/>
            <a:r>
              <a:t>Exercices conseillés</a:t>
            </a:r>
          </a:p>
          <a:p>
            <a:pPr/>
            <a:r>
              <a:t>Lien avec une intervention d’un auteur ou une rencontre.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Lecture actualisante et utilisation vidéo</a:t>
            </a:r>
          </a:p>
        </p:txBody>
      </p:sp>
      <p:sp>
        <p:nvSpPr>
          <p:cNvPr id="215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Cf Yves Citton: trouver des œuvres qui ont toujours un écho aujourd’hui, faire le lien avec l’élève, ses interrogations.</a:t>
            </a:r>
          </a:p>
          <a:p>
            <a:pPr/>
            <a:r>
              <a:t>Utiliser des supports variés, vidéo, BD …</a:t>
            </a:r>
          </a:p>
          <a:p>
            <a:pPr/>
            <a:r>
              <a:t>Ex vidéos ( ex booktube, bande annonce)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Bilan</a:t>
            </a:r>
          </a:p>
        </p:txBody>
      </p:sp>
      <p:sp>
        <p:nvSpPr>
          <p:cNvPr id="218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Fiche bilan des points de vigilance et de propositions d’outils et d’œuvres en lien avec les objets d’études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Merci de votre attention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uméro de diapositive"/>
          <p:cNvSpPr txBox="1"/>
          <p:nvPr>
            <p:ph type="sldNum" sz="quarter" idx="4294967295"/>
          </p:nvPr>
        </p:nvSpPr>
        <p:spPr>
          <a:xfrm>
            <a:off x="237152" y="5286300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0" name="Groupe"/>
          <p:cNvGrpSpPr/>
          <p:nvPr/>
        </p:nvGrpSpPr>
        <p:grpSpPr>
          <a:xfrm>
            <a:off x="189639" y="0"/>
            <a:ext cx="8267128" cy="6189658"/>
            <a:chOff x="0" y="0"/>
            <a:chExt cx="8267127" cy="6189657"/>
          </a:xfrm>
        </p:grpSpPr>
        <p:sp>
          <p:nvSpPr>
            <p:cNvPr id="122" name="Rectangle"/>
            <p:cNvSpPr/>
            <p:nvPr/>
          </p:nvSpPr>
          <p:spPr>
            <a:xfrm>
              <a:off x="4318152" y="396508"/>
              <a:ext cx="3932303" cy="57757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3" name="BAC PRO : seconde"/>
            <p:cNvSpPr txBox="1"/>
            <p:nvPr/>
          </p:nvSpPr>
          <p:spPr>
            <a:xfrm>
              <a:off x="5257849" y="510638"/>
              <a:ext cx="2052907" cy="37083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/>
              <a:r>
                <a:t>BAC PRO : seconde</a:t>
              </a:r>
            </a:p>
          </p:txBody>
        </p:sp>
        <p:sp>
          <p:nvSpPr>
            <p:cNvPr id="124" name="G Production mondiale et circulation des personnes, des biens et des informations 21h"/>
            <p:cNvSpPr txBox="1"/>
            <p:nvPr/>
          </p:nvSpPr>
          <p:spPr>
            <a:xfrm>
              <a:off x="4301478" y="2911126"/>
              <a:ext cx="3965650" cy="688339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b="1" sz="2000"/>
              </a:lvl1pPr>
            </a:lstStyle>
            <a:p>
              <a:pPr/>
              <a:r>
                <a:t>OE2 – S’informer, informer : les circuits de l’information</a:t>
              </a:r>
            </a:p>
          </p:txBody>
        </p:sp>
        <p:sp>
          <p:nvSpPr>
            <p:cNvPr id="125" name="PARITÉ DISCIPLINAIRE ET PARITÉ THÉMATIQUE"/>
            <p:cNvSpPr txBox="1"/>
            <p:nvPr/>
          </p:nvSpPr>
          <p:spPr>
            <a:xfrm>
              <a:off x="0" y="0"/>
              <a:ext cx="8011583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/>
            </a:lstStyle>
            <a:p>
              <a:pPr/>
              <a:r>
                <a:t>PONTS ENTRE CAP ET BAC PRO</a:t>
              </a:r>
            </a:p>
          </p:txBody>
        </p:sp>
        <p:sp>
          <p:nvSpPr>
            <p:cNvPr id="126" name="Rectangle"/>
            <p:cNvSpPr/>
            <p:nvPr/>
          </p:nvSpPr>
          <p:spPr>
            <a:xfrm>
              <a:off x="200966" y="413909"/>
              <a:ext cx="3932301" cy="57757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H La France depuis 1789 : de l’affirmation démocratique à la construction européenne 20h50"/>
            <p:cNvSpPr txBox="1"/>
            <p:nvPr/>
          </p:nvSpPr>
          <p:spPr>
            <a:xfrm>
              <a:off x="188265" y="1273151"/>
              <a:ext cx="3945002" cy="688339"/>
            </a:xfrm>
            <a:prstGeom prst="rect">
              <a:avLst/>
            </a:prstGeom>
            <a:solidFill>
              <a:srgbClr val="A5D5E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just"/>
              <a:r>
                <a:t> </a:t>
              </a:r>
              <a:r>
                <a:rPr b="1" sz="2000"/>
                <a:t>OE1 – Se dire, s’affirmer, s’émanciper</a:t>
              </a:r>
            </a:p>
          </p:txBody>
        </p:sp>
        <p:sp>
          <p:nvSpPr>
            <p:cNvPr id="128" name="G Espaces, Transports, mobilités et tissus urbains 20h50"/>
            <p:cNvSpPr txBox="1"/>
            <p:nvPr/>
          </p:nvSpPr>
          <p:spPr>
            <a:xfrm>
              <a:off x="184292" y="2915632"/>
              <a:ext cx="3965649" cy="688339"/>
            </a:xfrm>
            <a:prstGeom prst="rect">
              <a:avLst/>
            </a:prstGeom>
            <a:solidFill>
              <a:schemeClr val="accent3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b="1" sz="2000"/>
              </a:lvl1pPr>
            </a:lstStyle>
            <a:p>
              <a:pPr/>
              <a:r>
                <a:t>OE2 – S’informer, informer, communiquer</a:t>
              </a:r>
            </a:p>
          </p:txBody>
        </p:sp>
        <p:sp>
          <p:nvSpPr>
            <p:cNvPr id="129" name="CAP : programme curriculaire"/>
            <p:cNvSpPr txBox="1"/>
            <p:nvPr/>
          </p:nvSpPr>
          <p:spPr>
            <a:xfrm>
              <a:off x="589923" y="510638"/>
              <a:ext cx="3154383" cy="37083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/>
              <a:r>
                <a:t>CAP : programme curriculaire</a:t>
              </a:r>
            </a:p>
          </p:txBody>
        </p:sp>
      </p:grpSp>
      <p:sp>
        <p:nvSpPr>
          <p:cNvPr id="131" name="G Espaces, Transports, mobilités et tissus urbains 20h50"/>
          <p:cNvSpPr txBox="1"/>
          <p:nvPr/>
        </p:nvSpPr>
        <p:spPr>
          <a:xfrm>
            <a:off x="357553" y="4667887"/>
            <a:ext cx="3965651" cy="39623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sz="2000"/>
            </a:lvl1pPr>
          </a:lstStyle>
          <a:p>
            <a:pPr/>
            <a:r>
              <a:t>OE3 – Rêver, imaginer, créer</a:t>
            </a:r>
          </a:p>
        </p:txBody>
      </p:sp>
      <p:sp>
        <p:nvSpPr>
          <p:cNvPr id="132" name="G Espaces, Transports, mobilités et tissus urbains 20h50"/>
          <p:cNvSpPr txBox="1"/>
          <p:nvPr/>
        </p:nvSpPr>
        <p:spPr>
          <a:xfrm>
            <a:off x="4491414" y="4657214"/>
            <a:ext cx="3965651" cy="98043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sz="2000"/>
            </a:lvl1pPr>
          </a:lstStyle>
          <a:p>
            <a:pPr/>
            <a:r>
              <a:t>OE3 – Dire et se faire entendre : la parole, le théâtre, l’éloquence</a:t>
            </a:r>
          </a:p>
        </p:txBody>
      </p:sp>
      <p:sp>
        <p:nvSpPr>
          <p:cNvPr id="133" name="H La France depuis 1789 : de l’affirmation démocratique à la construction européenne 20h50"/>
          <p:cNvSpPr txBox="1"/>
          <p:nvPr/>
        </p:nvSpPr>
        <p:spPr>
          <a:xfrm>
            <a:off x="4524168" y="1278230"/>
            <a:ext cx="3945002" cy="688339"/>
          </a:xfrm>
          <a:prstGeom prst="rect">
            <a:avLst/>
          </a:prstGeom>
          <a:solidFill>
            <a:srgbClr val="A5D5E2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sz="2000"/>
            </a:lvl1pPr>
          </a:lstStyle>
          <a:p>
            <a:pPr/>
            <a:r>
              <a:t>OE1 – Devenir soi : écritures autobiographiques.</a:t>
            </a:r>
          </a:p>
        </p:txBody>
      </p:sp>
      <p:sp>
        <p:nvSpPr>
          <p:cNvPr id="134" name="ZoneTexte 1"/>
          <p:cNvSpPr txBox="1"/>
          <p:nvPr/>
        </p:nvSpPr>
        <p:spPr>
          <a:xfrm>
            <a:off x="663676" y="2153265"/>
            <a:ext cx="3288893" cy="370839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pPr/>
            <a:r>
              <a:t>1 GT + 1 OI ou PL</a:t>
            </a:r>
          </a:p>
        </p:txBody>
      </p:sp>
      <p:sp>
        <p:nvSpPr>
          <p:cNvPr id="135" name="ZoneTexte 24"/>
          <p:cNvSpPr txBox="1"/>
          <p:nvPr/>
        </p:nvSpPr>
        <p:spPr>
          <a:xfrm>
            <a:off x="4829495" y="2143942"/>
            <a:ext cx="3288892" cy="370839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pPr/>
            <a:r>
              <a:t>1 GT + 1 OI</a:t>
            </a:r>
          </a:p>
        </p:txBody>
      </p:sp>
      <p:sp>
        <p:nvSpPr>
          <p:cNvPr id="136" name="ZoneTexte 25"/>
          <p:cNvSpPr txBox="1"/>
          <p:nvPr/>
        </p:nvSpPr>
        <p:spPr>
          <a:xfrm>
            <a:off x="712308" y="5259496"/>
            <a:ext cx="3288893" cy="370839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pPr/>
            <a:r>
              <a:t>1 GT + 1 OI ou PL</a:t>
            </a:r>
          </a:p>
        </p:txBody>
      </p:sp>
      <p:sp>
        <p:nvSpPr>
          <p:cNvPr id="137" name="ZoneTexte 26"/>
          <p:cNvSpPr txBox="1"/>
          <p:nvPr/>
        </p:nvSpPr>
        <p:spPr>
          <a:xfrm>
            <a:off x="4852223" y="5614058"/>
            <a:ext cx="3288893" cy="370839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pPr/>
            <a:r>
              <a:t>1 GT + 1 OI</a:t>
            </a:r>
          </a:p>
        </p:txBody>
      </p:sp>
      <p:sp>
        <p:nvSpPr>
          <p:cNvPr id="138" name="ZoneTexte 27"/>
          <p:cNvSpPr txBox="1"/>
          <p:nvPr/>
        </p:nvSpPr>
        <p:spPr>
          <a:xfrm>
            <a:off x="667216" y="3922390"/>
            <a:ext cx="3288893" cy="370839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pPr/>
            <a:r>
              <a:t>1 GT</a:t>
            </a:r>
          </a:p>
        </p:txBody>
      </p:sp>
      <p:sp>
        <p:nvSpPr>
          <p:cNvPr id="139" name="ZoneTexte 28"/>
          <p:cNvSpPr txBox="1"/>
          <p:nvPr/>
        </p:nvSpPr>
        <p:spPr>
          <a:xfrm>
            <a:off x="4829495" y="3922390"/>
            <a:ext cx="3288892" cy="370839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pPr/>
            <a:r>
              <a:t>1 GT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Nouveaux programmes</a:t>
            </a:r>
          </a:p>
        </p:txBody>
      </p:sp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52588"/>
            <a:ext cx="8858281" cy="4562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43051"/>
            <a:ext cx="9144000" cy="350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Rappel définition</a:t>
            </a:r>
          </a:p>
        </p:txBody>
      </p:sp>
      <p:pic>
        <p:nvPicPr>
          <p:cNvPr id="1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625" y="1395412"/>
            <a:ext cx="7524750" cy="406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Finalités:</a:t>
            </a:r>
          </a:p>
        </p:txBody>
      </p:sp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862" y="1447800"/>
            <a:ext cx="7534276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r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Difficultés anciennes de l’étude de l’œuvre intégrale</a:t>
            </a:r>
          </a:p>
        </p:txBody>
      </p:sp>
      <p:sp>
        <p:nvSpPr>
          <p:cNvPr id="154" name="Espace réservé du contenu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defRPr sz="3008"/>
            </a:pPr>
          </a:p>
          <a:p>
            <a:pPr marL="322325" indent="-322325" defTabSz="859536">
              <a:defRPr sz="3008"/>
            </a:pPr>
            <a:r>
              <a:t>Variété des Exercices possibles: parcours, GT, résumé, schéma pour mieux comprendre, carnet de lecture pour limiter les difficultés.</a:t>
            </a:r>
          </a:p>
          <a:p>
            <a:pPr marL="322325" indent="-322325" defTabSz="859536">
              <a:defRPr sz="3008"/>
            </a:pPr>
            <a:r>
              <a:t>Difficultés: vérification de la lecture, le temps et le lieu de la lecture, lecture oralisée ou pas, partagée ou individuelle</a:t>
            </a:r>
          </a:p>
          <a:p>
            <a:pPr marL="322325" indent="-322325" defTabSz="859536">
              <a:defRPr sz="3008"/>
            </a:pPr>
            <a:r>
              <a:t>Soucis pour les élèves dys, les faibles lecteurs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