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0" r:id="rId7"/>
    <p:sldId id="262" r:id="rId8"/>
    <p:sldId id="259" r:id="rId9"/>
    <p:sldId id="261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792FA-24D3-4A27-BB3D-7D64CB63F95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89215" y="2514600"/>
            <a:ext cx="8915400" cy="2262783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D0B93-542E-49AF-AC6F-C03DBE86B55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589215" y="4777383"/>
            <a:ext cx="891540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2733F-2E1E-4E2E-8E6B-1A349296C6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9CB85C-33D3-4857-BDF3-D160AD5C5D2D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50BE-A760-4262-9766-36AB76FEC8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F4D9A4F0-D6F9-4BA2-ACD1-38D720C0D432}"/>
              </a:ext>
            </a:extLst>
          </p:cNvPr>
          <p:cNvSpPr/>
          <p:nvPr/>
        </p:nvSpPr>
        <p:spPr>
          <a:xfrm>
            <a:off x="0" y="4323813"/>
            <a:ext cx="1744647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372"/>
              <a:gd name="f29" fmla="*/ f26 1 166"/>
              <a:gd name="f30" fmla="*/ 0 1 f28"/>
              <a:gd name="f31" fmla="*/ f24 1 f28"/>
              <a:gd name="f32" fmla="*/ 0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E50D57-3776-4447-88D9-1BA8DF97CF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529544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1EA5F0E-6F08-4CA8-BE1B-0C64966F5F2C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393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53425-4FE5-4149-8E12-5E371A6DFF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609603"/>
            <a:ext cx="8915400" cy="311704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599D8-7682-403B-B2FD-987007C4CF7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BF55A-5643-4F96-8DA9-2D7FA4DBAD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0E020C-A253-4014-B836-ACA11F50E5D2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8DCD-7D71-4606-9D5D-D2D73CE840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E1BF0D35-86C3-42B9-BF4C-48C68276BFB3}"/>
              </a:ext>
            </a:extLst>
          </p:cNvPr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38EC01-5B13-4434-B289-E83B30AD99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D9D4047-44F0-4AB5-9F10-C974CC3FAAD1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4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FD00A-70CF-4D83-8DA3-D0A2AA7943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07F33382-FD3A-4F2F-9BBC-7E6B8D140EB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75015" y="3505196"/>
            <a:ext cx="7536557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D6DED58-5FE0-4A8C-B640-140656955E6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B930EF-8052-4076-BB84-5497CAB1C1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989F38-C015-4BDF-831A-FCDEF9D02592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52DFDE-6A67-4849-8832-25B949D366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B0317263-28C7-450F-8D61-3F7EA13B0CAC}"/>
              </a:ext>
            </a:extLst>
          </p:cNvPr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377A2D-62C3-485D-9293-4A6E8254FD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5769395-A2F2-41B1-9D87-F1714AECA79C}" type="slidenum">
              <a:t>‹N°›</a:t>
            </a:fld>
            <a:endParaRPr lang="en-US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A016F33D-B214-4D08-8C3B-8928DE58538E}"/>
              </a:ext>
            </a:extLst>
          </p:cNvPr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287206C3-3AC9-47CD-9B98-9309610B8390}"/>
              </a:ext>
            </a:extLst>
          </p:cNvPr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89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2BD1-FADA-47A1-A065-7523927971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2438403"/>
            <a:ext cx="8915400" cy="2724847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2AE2851-9D8A-43C9-83C9-EFCFC54952D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730D4BA1-34DF-4991-AF80-40439B3846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1A70F3-74D9-474E-A4C8-E0303D50DF1A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5E797C93-BFFE-4D98-BCF1-12FC1259BD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0D49DF00-5AA9-4530-A9AB-24CF64AB2C1A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148E1-0D73-4CCF-82C1-EAC3F901DF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CE8A316-C420-4453-AE73-82259221A183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02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39DCB-C821-454B-8362-5B568C3AE0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8F136AD0-F33A-4771-A345-25DE1C73D9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35353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40E69-91B1-4987-947E-C741917E4AE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0D04B-C062-4308-B7D6-9FBDEFC4AB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1F4966-3278-4BD9-91EC-F6A61A28A4EC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5CD9C-4489-46AF-9074-18DD2D142D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EA3CE031-89BF-4EC7-8D8F-5376B003D9B1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5C49B6D-3C3A-4135-8623-21B93A2937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1DF14A7-E80A-43BE-96CE-769F925E2CC2}" type="slidenum">
              <a:t>‹N°›</a:t>
            </a:fld>
            <a:endParaRPr lang="en-US"/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96A31EB1-A27E-4EF5-A0C5-D4BC98202150}"/>
              </a:ext>
            </a:extLst>
          </p:cNvPr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B1AC5337-FD55-450E-8B5C-275B0C0C19E3}"/>
              </a:ext>
            </a:extLst>
          </p:cNvPr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0245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B914-9B85-4CED-BB87-51F3BC1FAF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627406"/>
            <a:ext cx="8915400" cy="2880021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C9CE70A9-0CBD-4603-B4EA-B2EFB41497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35353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916DB-F176-495D-B9BC-D885DB60A87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6C648-E4B5-4BD1-839D-A8F82525EF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CF8736-8652-4347-80B9-840EB5F5BEC6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AB015-C19D-4464-A303-A8503DBCE6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DBA7275F-1AEB-4AC6-B6A3-291188371901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44A1FAA-8B54-41D1-9B7F-E1376E9442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58E7971-D8EA-4E28-A207-327A6371400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A052-A073-4087-A5A7-6695FF22E0C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D9669-0B65-4835-A1F9-F0F1DA7BF11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1679C-136A-43DD-9D3F-97E580C478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C484D7-1196-4CC3-86CC-C53EFCAFE856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C9A1F-18C1-4C1E-8BFE-F01EF0515F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BD4EC995-246B-4142-BA78-F8845AC1C7E7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DB0F29-1885-48CB-948E-090F3098B2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829353-5385-40E3-BB53-674A189602A3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16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C9576D-895E-4C2C-8C9A-DEB10FFE457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294811" y="627406"/>
            <a:ext cx="22075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B7972-7970-404D-9990-1776C901613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589215" y="627406"/>
            <a:ext cx="6476996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13F82-9C6B-4527-90D9-D31B8711EA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C38C6A-5264-4286-962D-D5C5CA8F0038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13C96-55C7-4A52-9C2B-BB224D483A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46949D07-98B2-4E71-80D9-15A4715E4C6E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0285B2-7BA7-4B17-A39F-F38750EE1F2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2D3334-A5FA-4746-9A80-5A7073D8168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D1B38-A2B6-49A0-9E6A-2698DC80F8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219F1-9155-4950-BBBD-ED27903B335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891540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95313-C018-4E34-B8FC-7951B874EF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E504D3-A4F4-4078-BEDE-0F0520C84EAE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388CE-72FE-4244-A31A-00EC6B2AA39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88BA4BFA-8D7B-4A8F-8102-0831B86E4878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7C4359-F206-4495-9205-5C1D23A40F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CBB7BE-FC41-4F69-B19D-A80771CFF7A3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853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E64C-7D95-4DDC-B113-005EB90893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2058753"/>
            <a:ext cx="8915400" cy="14688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54846-0C80-436D-925F-EBDCB5CDD41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89215" y="3530132"/>
            <a:ext cx="8915400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41EAB-C3A1-4372-9403-69C347393E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99F8C0-1A7B-4F7E-BF33-129B978406DC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BAB16-2D81-449E-9088-BB4A1BEAA7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CE85EF8F-0C84-46F5-BE46-971F99743444}"/>
              </a:ext>
            </a:extLst>
          </p:cNvPr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BC6181-2FBD-4025-8CBD-786CC10179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45F54CD-78E2-484F-8E96-180BB5E308D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0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136A9A7C-59E8-421A-AEFB-BFB6FF9779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93725-1F8D-47B3-A9B6-905118032E9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0A5EF-F8A9-44E1-AFC0-682153A899F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190750" y="2126217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EB516-5B94-4D18-A030-AE8BCBF54E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228E3E-5360-410E-BEBB-91D38740FC78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EBAE6-D89F-4D1A-A7A0-6A1B8C31BCF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926A6767-D6DD-4A76-B438-A601425B9A3E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DED4ED7-5101-4ECB-B3A1-D10B9D7B17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42CFE4-5727-4D75-A0DF-5291653A4126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2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C38EA5B3-49AE-4876-9DCC-9BE30D6508A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1D899-4079-468D-B604-3CF335301F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39375" y="1972699"/>
            <a:ext cx="3992727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4CC88-7092-41CE-97A0-8941370246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2589215" y="2548963"/>
            <a:ext cx="4342897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6740B-72E1-4C09-8D0C-4435836AAB7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7506629" y="1969471"/>
            <a:ext cx="399900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D9520D-D050-435C-937F-77B40723975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166957" y="2545735"/>
            <a:ext cx="4338672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03F95F-3195-4FE5-8CD6-B2DD6A67BB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D4FC56-10CF-4010-BFBE-6BAEEC99B2B2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77FB0-AE33-47D7-93AF-9499F02F54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9BD293FD-9952-4D4D-80A3-905059A52CFF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C65F2C6-BA60-4C1F-9C8A-5CFBC25EE1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B35F11-6C0F-43B2-9F4F-17D44B1933C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5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5AADF-77BF-4861-92CC-1D845CDD32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5D9009-1060-434E-8266-E8015955AF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BB9721-0B71-4620-B311-3CE5DDF57C4E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6E0FB-F96B-422C-A427-D1E17B6292E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BE52F9FF-137D-4145-8BBA-732A153A71E5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AD58D42-EB00-46A6-97FC-E6956390AB8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63112F-EC35-4CE5-82C8-862C34D4F296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2489D-EE43-4356-B7B0-D6879B7DCC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88C722-FD6E-412F-9B86-9E7979B1E672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92705-4D73-4A4E-9A78-94061A827F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reeform 11">
            <a:extLst>
              <a:ext uri="{FF2B5EF4-FFF2-40B4-BE49-F238E27FC236}">
                <a16:creationId xmlns:a16="http://schemas.microsoft.com/office/drawing/2014/main" id="{B42DEE78-E698-4C9D-9AD9-8CA0359DBD89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F9E8DE-DB33-4375-98F2-B646F33672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472D71-D5B3-4257-A8AE-096D11FFA7B7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9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9901-6200-42C7-8E87-1D3D9263F1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446090"/>
            <a:ext cx="3505196" cy="976314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82074-41A7-475E-8F6B-5253B8944EC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323011" y="446090"/>
            <a:ext cx="5181603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EA3F2-910E-469F-B143-590E422FD10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89215" y="1598608"/>
            <a:ext cx="3505196" cy="426243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44F52-A17E-4EB5-8E27-CE9CEBB708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E02AE1-A06B-401F-8C13-F3C4A93021DA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38331-A4AF-4494-AD64-A0C7EBABC7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4399D953-09B2-43DB-8E9A-92B4C339EEBB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CCC20E0-CF31-4557-A56B-76110379CF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5C4764-3F9F-486B-90EF-AFAB965E679E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93AD6-4212-46B2-B914-C779248E8A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4800600"/>
            <a:ext cx="8915400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7948AB-9E77-4DBA-9B7E-350B31A0B41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2589215" y="634968"/>
            <a:ext cx="8915400" cy="3854973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2C33-8D67-4805-8677-E346437155C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89215" y="5367335"/>
            <a:ext cx="8915400" cy="49371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398B8-E2B9-4D3A-B0BD-2C8D69B717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C86CDE-9EF1-4DD9-9006-B4DDC57A790D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B5E44-1DD6-4E83-9A4F-86835AAC80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D7C5D3CC-2BFC-4C61-B264-9D535ACB56E6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1515BA8-D118-4B71-B588-DF4EE46F44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32869D8-F1A7-4EBF-93B4-2315F185955E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1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>
            <a:extLst>
              <a:ext uri="{FF2B5EF4-FFF2-40B4-BE49-F238E27FC236}">
                <a16:creationId xmlns:a16="http://schemas.microsoft.com/office/drawing/2014/main" id="{69DB6C32-FDBE-45D7-A0CA-BFEFEB135025}"/>
              </a:ext>
            </a:extLst>
          </p:cNvPr>
          <p:cNvGrpSpPr/>
          <p:nvPr/>
        </p:nvGrpSpPr>
        <p:grpSpPr>
          <a:xfrm>
            <a:off x="0" y="228600"/>
            <a:ext cx="2851510" cy="6638634"/>
            <a:chOff x="0" y="228600"/>
            <a:chExt cx="2851510" cy="6638634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6AFB9872-7970-416C-9069-03EFE5A70E2A}"/>
                </a:ext>
              </a:extLst>
            </p:cNvPr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22"/>
                <a:gd name="f31" fmla="*/ f28 1 136"/>
                <a:gd name="f32" fmla="*/ 0 1 f30"/>
                <a:gd name="f33" fmla="*/ f26 1 f30"/>
                <a:gd name="f34" fmla="*/ 0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12">
              <a:extLst>
                <a:ext uri="{FF2B5EF4-FFF2-40B4-BE49-F238E27FC236}">
                  <a16:creationId xmlns:a16="http://schemas.microsoft.com/office/drawing/2014/main" id="{D0698C2C-32CE-43C8-8EDC-F42ABBE6D655}"/>
                </a:ext>
              </a:extLst>
            </p:cNvPr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val f2"/>
                <a:gd name="f38" fmla="val f3"/>
                <a:gd name="f39" fmla="val f4"/>
                <a:gd name="f40" fmla="+- f39 0 f37"/>
                <a:gd name="f41" fmla="+- f38 0 f37"/>
                <a:gd name="f42" fmla="*/ f41 1 140"/>
                <a:gd name="f43" fmla="*/ f40 1 504"/>
                <a:gd name="f44" fmla="*/ 0 1 f42"/>
                <a:gd name="f45" fmla="*/ f38 1 f42"/>
                <a:gd name="f46" fmla="*/ 0 1 f43"/>
                <a:gd name="f47" fmla="*/ f39 1 f43"/>
                <a:gd name="f48" fmla="*/ f44 f35 1"/>
                <a:gd name="f49" fmla="*/ f45 f35 1"/>
                <a:gd name="f50" fmla="*/ f47 f36 1"/>
                <a:gd name="f51" fmla="*/ f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8" t="f51" r="f49" b="f50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2BAB3CFE-41E0-4BFD-A853-86DB8F7322F3}"/>
                </a:ext>
              </a:extLst>
            </p:cNvPr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32"/>
                <a:gd name="f40" fmla="*/ f37 1 308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2D05986B-049C-4F2D-9814-5601BF6800C9}"/>
                </a:ext>
              </a:extLst>
            </p:cNvPr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7"/>
                <a:gd name="f20" fmla="*/ f17 1 79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id="{BF8FEC37-47EE-4A61-A267-6E180FA7984A}"/>
                </a:ext>
              </a:extLst>
            </p:cNvPr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val f2"/>
                <a:gd name="f60" fmla="val f3"/>
                <a:gd name="f61" fmla="val f4"/>
                <a:gd name="f62" fmla="+- f61 0 f59"/>
                <a:gd name="f63" fmla="+- f60 0 f59"/>
                <a:gd name="f64" fmla="*/ f63 1 178"/>
                <a:gd name="f65" fmla="*/ f62 1 722"/>
                <a:gd name="f66" fmla="*/ 0 1 f64"/>
                <a:gd name="f67" fmla="*/ f60 1 f64"/>
                <a:gd name="f68" fmla="*/ 0 1 f65"/>
                <a:gd name="f69" fmla="*/ f61 1 f65"/>
                <a:gd name="f70" fmla="*/ f66 f57 1"/>
                <a:gd name="f71" fmla="*/ f67 f57 1"/>
                <a:gd name="f72" fmla="*/ f69 f58 1"/>
                <a:gd name="f73" fmla="*/ f68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BF5B3721-C1AF-413F-96E6-10010EDF9BDC}"/>
                </a:ext>
              </a:extLst>
            </p:cNvPr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23"/>
                <a:gd name="f44" fmla="*/ f41 1 635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1F5205D1-D5B3-4A94-88E5-121ACADB9E4B}"/>
                </a:ext>
              </a:extLst>
            </p:cNvPr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7"/>
                <a:gd name="f35" fmla="*/ f32 1 10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8">
              <a:extLst>
                <a:ext uri="{FF2B5EF4-FFF2-40B4-BE49-F238E27FC236}">
                  <a16:creationId xmlns:a16="http://schemas.microsoft.com/office/drawing/2014/main" id="{61EDBE38-266F-40AD-8EF6-804FDA929886}"/>
                </a:ext>
              </a:extLst>
            </p:cNvPr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val f2"/>
                <a:gd name="f48" fmla="val f3"/>
                <a:gd name="f49" fmla="val f4"/>
                <a:gd name="f50" fmla="+- f49 0 f47"/>
                <a:gd name="f51" fmla="+- f48 0 f47"/>
                <a:gd name="f52" fmla="*/ f51 1 41"/>
                <a:gd name="f53" fmla="*/ f50 1 222"/>
                <a:gd name="f54" fmla="*/ 0 1 f52"/>
                <a:gd name="f55" fmla="*/ f48 1 f52"/>
                <a:gd name="f56" fmla="*/ 0 1 f53"/>
                <a:gd name="f57" fmla="*/ f49 1 f53"/>
                <a:gd name="f58" fmla="*/ f54 f45 1"/>
                <a:gd name="f59" fmla="*/ f55 f45 1"/>
                <a:gd name="f60" fmla="*/ f57 f46 1"/>
                <a:gd name="f61" fmla="*/ f56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8" t="f61" r="f59" b="f60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06B0D103-3E8E-4739-9EE3-23C26415D13B}"/>
                </a:ext>
              </a:extLst>
            </p:cNvPr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val f2"/>
                <a:gd name="f87" fmla="val f3"/>
                <a:gd name="f88" fmla="val f4"/>
                <a:gd name="f89" fmla="+- f88 0 f86"/>
                <a:gd name="f90" fmla="+- f87 0 f86"/>
                <a:gd name="f91" fmla="*/ f90 1 450"/>
                <a:gd name="f92" fmla="*/ f89 1 878"/>
                <a:gd name="f93" fmla="*/ 0 1 f91"/>
                <a:gd name="f94" fmla="*/ f87 1 f91"/>
                <a:gd name="f95" fmla="*/ 0 1 f92"/>
                <a:gd name="f96" fmla="*/ f88 1 f92"/>
                <a:gd name="f97" fmla="*/ f93 f84 1"/>
                <a:gd name="f98" fmla="*/ f94 f84 1"/>
                <a:gd name="f99" fmla="*/ f96 f85 1"/>
                <a:gd name="f100" fmla="*/ f95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7" t="f100" r="f98" b="f99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B5DA3EF9-1831-434D-8136-2F9F7C80893D}"/>
                </a:ext>
              </a:extLst>
            </p:cNvPr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5"/>
                <a:gd name="f20" fmla="*/ f17 1 73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20D1D93E-B72E-489A-8BEB-38BA7C30DAF5}"/>
                </a:ext>
              </a:extLst>
            </p:cNvPr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8"/>
                <a:gd name="f30" fmla="*/ f27 1 48"/>
                <a:gd name="f31" fmla="*/ 0 1 f29"/>
                <a:gd name="f32" fmla="*/ f25 1 f29"/>
                <a:gd name="f33" fmla="*/ 0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D1B486BB-692F-42E0-8193-525D3998DEDF}"/>
                </a:ext>
              </a:extLst>
            </p:cNvPr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52"/>
                <a:gd name="f40" fmla="*/ f37 1 135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5" name="Group 9">
            <a:extLst>
              <a:ext uri="{FF2B5EF4-FFF2-40B4-BE49-F238E27FC236}">
                <a16:creationId xmlns:a16="http://schemas.microsoft.com/office/drawing/2014/main" id="{BF2B2BCD-1BD3-4D57-BA1F-626B63490B9A}"/>
              </a:ext>
            </a:extLst>
          </p:cNvPr>
          <p:cNvGrpSpPr/>
          <p:nvPr/>
        </p:nvGrpSpPr>
        <p:grpSpPr>
          <a:xfrm>
            <a:off x="27221" y="155"/>
            <a:ext cx="2356674" cy="6853098"/>
            <a:chOff x="27221" y="155"/>
            <a:chExt cx="2356674" cy="6853098"/>
          </a:xfrm>
        </p:grpSpPr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C70E06CC-5685-4ABB-9E81-0D6019C5A576}"/>
                </a:ext>
              </a:extLst>
            </p:cNvPr>
            <p:cNvSpPr/>
            <p:nvPr/>
          </p:nvSpPr>
          <p:spPr>
            <a:xfrm>
              <a:off x="27221" y="155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103"/>
                <a:gd name="f70" fmla="*/ f67 1 920"/>
                <a:gd name="f71" fmla="*/ 0 1 f69"/>
                <a:gd name="f72" fmla="*/ f65 1 f69"/>
                <a:gd name="f73" fmla="*/ 0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BF84147B-50FE-45A9-AFB7-362D76A42B67}"/>
                </a:ext>
              </a:extLst>
            </p:cNvPr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88"/>
                <a:gd name="f44" fmla="*/ f41 1 330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39C29878-8954-4454-94EF-DF2D2C48911F}"/>
                </a:ext>
              </a:extLst>
            </p:cNvPr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val f3"/>
                <a:gd name="f39" fmla="val f4"/>
                <a:gd name="f40" fmla="val f5"/>
                <a:gd name="f41" fmla="+- f40 0 f38"/>
                <a:gd name="f42" fmla="+- f39 0 f38"/>
                <a:gd name="f43" fmla="*/ f42 1 90"/>
                <a:gd name="f44" fmla="*/ f41 1 207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DDB1CEAD-2B8E-481A-8CF7-A7FBBD9E9D82}"/>
                </a:ext>
              </a:extLst>
            </p:cNvPr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115"/>
                <a:gd name="f68" fmla="*/ f65 1 467"/>
                <a:gd name="f69" fmla="*/ 0 1 f67"/>
                <a:gd name="f70" fmla="*/ f63 1 f67"/>
                <a:gd name="f71" fmla="*/ 0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157172FE-247D-4FC4-A106-A04506788CDF}"/>
                </a:ext>
              </a:extLst>
            </p:cNvPr>
            <p:cNvSpPr/>
            <p:nvPr/>
          </p:nvSpPr>
          <p:spPr>
            <a:xfrm>
              <a:off x="467898" y="1289203"/>
              <a:ext cx="174357" cy="30272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36"/>
                <a:gd name="f54" fmla="*/ f51 1 633"/>
                <a:gd name="f55" fmla="*/ 0 1 f53"/>
                <a:gd name="f56" fmla="*/ f49 1 f53"/>
                <a:gd name="f57" fmla="*/ 0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id="{BF14561E-5387-4BE5-A5BB-B9C288A3581D}"/>
                </a:ext>
              </a:extLst>
            </p:cNvPr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8"/>
                <a:gd name="f20" fmla="*/ f17 1 59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id="{F01DE482-E8BE-4C18-921C-87522F9382D6}"/>
                </a:ext>
              </a:extLst>
            </p:cNvPr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7"/>
                <a:gd name="f35" fmla="*/ f32 1 10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71E08B3A-67E7-4719-BB85-A4755F545882}"/>
                </a:ext>
              </a:extLst>
            </p:cNvPr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val f2"/>
                <a:gd name="f82" fmla="val f3"/>
                <a:gd name="f83" fmla="val f4"/>
                <a:gd name="f84" fmla="+- f83 0 f81"/>
                <a:gd name="f85" fmla="+- f82 0 f81"/>
                <a:gd name="f86" fmla="*/ f85 1 294"/>
                <a:gd name="f87" fmla="*/ f84 1 568"/>
                <a:gd name="f88" fmla="*/ 0 1 f86"/>
                <a:gd name="f89" fmla="*/ f82 1 f86"/>
                <a:gd name="f90" fmla="*/ 0 1 f87"/>
                <a:gd name="f91" fmla="*/ f83 1 f87"/>
                <a:gd name="f92" fmla="*/ f88 f79 1"/>
                <a:gd name="f93" fmla="*/ f89 f79 1"/>
                <a:gd name="f94" fmla="*/ f91 f80 1"/>
                <a:gd name="f95" fmla="*/ f90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2" t="f95" r="f93" b="f94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E31A2022-1CAE-4716-B491-630A703861DF}"/>
                </a:ext>
              </a:extLst>
            </p:cNvPr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5"/>
                <a:gd name="f20" fmla="*/ f17 1 53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9F8399AC-5548-41B6-B491-94AA2E0FDE04}"/>
                </a:ext>
              </a:extLst>
            </p:cNvPr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29"/>
                <a:gd name="f41" fmla="*/ f38 1 141"/>
                <a:gd name="f42" fmla="*/ 0 1 f40"/>
                <a:gd name="f43" fmla="*/ f36 1 f40"/>
                <a:gd name="f44" fmla="*/ 0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2E1ABB3F-6550-40BA-8BFC-CEEFAC3524EC}"/>
                </a:ext>
              </a:extLst>
            </p:cNvPr>
            <p:cNvSpPr/>
            <p:nvPr/>
          </p:nvSpPr>
          <p:spPr>
            <a:xfrm>
              <a:off x="973726" y="5772634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8"/>
                <a:gd name="f31" fmla="*/ f28 1 48"/>
                <a:gd name="f32" fmla="*/ 0 1 f30"/>
                <a:gd name="f33" fmla="*/ f26 1 f30"/>
                <a:gd name="f34" fmla="*/ 0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CBB0F4B8-3C92-4E8E-B74C-BC683294C86F}"/>
                </a:ext>
              </a:extLst>
            </p:cNvPr>
            <p:cNvSpPr/>
            <p:nvPr/>
          </p:nvSpPr>
          <p:spPr>
            <a:xfrm>
              <a:off x="1006297" y="6322518"/>
              <a:ext cx="210760" cy="5307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44"/>
                <a:gd name="f40" fmla="*/ f37 1 111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8" name="Rectangle 6">
            <a:extLst>
              <a:ext uri="{FF2B5EF4-FFF2-40B4-BE49-F238E27FC236}">
                <a16:creationId xmlns:a16="http://schemas.microsoft.com/office/drawing/2014/main" id="{B9EADBC3-BDA9-478F-9861-A1A972299513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2E5369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29" name="Title Placeholder 1">
            <a:extLst>
              <a:ext uri="{FF2B5EF4-FFF2-40B4-BE49-F238E27FC236}">
                <a16:creationId xmlns:a16="http://schemas.microsoft.com/office/drawing/2014/main" id="{8A27D21C-7B1F-4C12-92C3-50870F7668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92927" y="624105"/>
            <a:ext cx="8911687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C15CD7E3-4037-4FA2-BFB6-63B52BA4DE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89215" y="2133596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6778B438-F985-4931-89B1-83C16E201D8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61615" y="6130439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55F5EE36-94E8-40D9-9662-2973E045277F}" type="datetime1">
              <a:rPr lang="en-US"/>
              <a:pPr lvl="0"/>
              <a:t>5/1/2018</a:t>
            </a:fld>
            <a:endParaRPr lang="en-US"/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435358F7-C85F-41B6-A62B-4F7C2B14D74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589215" y="6135806"/>
            <a:ext cx="76199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7B876E17-FDC2-4975-A326-6DAABFA1B1C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31815" y="787783"/>
            <a:ext cx="77976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A441D148-9621-409D-B77C-77565164BFA1}" type="slidenum"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600" b="0" i="0" u="none" strike="noStrike" kern="1200" cap="none" spc="0" baseline="0">
          <a:solidFill>
            <a:srgbClr val="178DBB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fr-FR" sz="180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fr-FR" sz="16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fr-FR" sz="140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fr-FR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fr-FR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37685-5B6D-48BA-A687-EDFEF864604F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sz="4900" b="1"/>
              <a:t>« Pour une découverte vraiment professionnelle »</a:t>
            </a:r>
            <a:br>
              <a:rPr lang="fr-FR" sz="4900"/>
            </a:br>
            <a:br>
              <a:rPr lang="fr-FR" sz="4900"/>
            </a:br>
            <a:endParaRPr lang="fr-FR" sz="490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1EB098-8F0A-48BE-BC1D-D16B2F7658A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589215" y="3953161"/>
            <a:ext cx="8915400" cy="1950497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fr-FR"/>
              <a:t>Comment mener à bien une découverte des métiers efficace ?</a:t>
            </a:r>
          </a:p>
          <a:p>
            <a:pPr lvl="0">
              <a:lnSpc>
                <a:spcPct val="90000"/>
              </a:lnSpc>
            </a:pPr>
            <a:r>
              <a:rPr lang="fr-FR"/>
              <a:t> </a:t>
            </a:r>
          </a:p>
          <a:p>
            <a:pPr lvl="0">
              <a:lnSpc>
                <a:spcPct val="90000"/>
              </a:lnSpc>
            </a:pPr>
            <a:r>
              <a:rPr lang="fr-FR"/>
              <a:t>Cette découverte doit-elle être exhaustive ? </a:t>
            </a:r>
          </a:p>
          <a:p>
            <a:pPr lvl="0">
              <a:lnSpc>
                <a:spcPct val="90000"/>
              </a:lnSpc>
            </a:pPr>
            <a:endParaRPr lang="fr-FR"/>
          </a:p>
          <a:p>
            <a:pPr lvl="0">
              <a:lnSpc>
                <a:spcPct val="90000"/>
              </a:lnSpc>
            </a:pPr>
            <a:r>
              <a:rPr lang="fr-FR"/>
              <a:t>Cette découverte doit-elle partir seulement des souhaits des élèves ? 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886072D-79E6-4FB5-8F34-15F0687B52CE}"/>
              </a:ext>
            </a:extLst>
          </p:cNvPr>
          <p:cNvSpPr txBox="1"/>
          <p:nvPr/>
        </p:nvSpPr>
        <p:spPr>
          <a:xfrm>
            <a:off x="3860797" y="6419270"/>
            <a:ext cx="8250978" cy="369335"/>
          </a:xfrm>
          <a:prstGeom prst="rect">
            <a:avLst/>
          </a:prstGeom>
          <a:noFill/>
          <a:ln cap="rnd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Michel CHAUVET, PLP biotechnologie, lycée Anatole France, Colombes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CAFF3-5C75-4E16-910D-3BE3599D5E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7356" y="476329"/>
            <a:ext cx="8911687" cy="1280891"/>
          </a:xfrm>
        </p:spPr>
        <p:txBody>
          <a:bodyPr/>
          <a:lstStyle/>
          <a:p>
            <a:pPr lvl="0"/>
            <a:r>
              <a:rPr lang="fr-FR" sz="5400"/>
              <a:t>Merci pour votre attention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ED2E1A-2586-4029-8475-2382CD5BBF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Arrêté du 14 février 2005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4E68CF-BAB2-43F7-BAD1-629765A6FDF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1634837"/>
            <a:ext cx="8915400" cy="5107710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fr-FR" sz="1700"/>
              <a:t>6h hebdomadaires </a:t>
            </a:r>
          </a:p>
          <a:p>
            <a:pPr marL="0" lvl="0" indent="0">
              <a:lnSpc>
                <a:spcPct val="80000"/>
              </a:lnSpc>
              <a:buNone/>
            </a:pPr>
            <a:endParaRPr lang="fr-FR" sz="1700"/>
          </a:p>
          <a:p>
            <a:pPr lvl="0">
              <a:lnSpc>
                <a:spcPct val="80000"/>
              </a:lnSpc>
            </a:pPr>
            <a:r>
              <a:rPr lang="fr-FR" sz="1700"/>
              <a:t>ces classes sont le plus souvent implantées en lycée professionnel</a:t>
            </a:r>
          </a:p>
          <a:p>
            <a:pPr marL="0" lvl="0" indent="0">
              <a:lnSpc>
                <a:spcPct val="80000"/>
              </a:lnSpc>
              <a:buNone/>
            </a:pPr>
            <a:endParaRPr lang="fr-FR" sz="1700"/>
          </a:p>
          <a:p>
            <a:pPr lvl="0">
              <a:lnSpc>
                <a:spcPct val="140000"/>
              </a:lnSpc>
            </a:pPr>
            <a:r>
              <a:rPr lang="fr-FR" sz="1700"/>
              <a:t>Enseignement prenant « appui sur une </a:t>
            </a:r>
            <a:r>
              <a:rPr lang="fr-FR" sz="1700" b="1"/>
              <a:t>pédagogie de projet </a:t>
            </a:r>
            <a:r>
              <a:rPr lang="fr-FR" sz="1700"/>
              <a:t>et en particulier sur des </a:t>
            </a:r>
            <a:r>
              <a:rPr lang="fr-FR" sz="1700" b="1"/>
              <a:t>réalisations</a:t>
            </a:r>
            <a:r>
              <a:rPr lang="fr-FR" sz="1700"/>
              <a:t> permettant de construire des </a:t>
            </a:r>
            <a:r>
              <a:rPr lang="fr-FR" sz="1700" b="1"/>
              <a:t>nouveaux apprentissages </a:t>
            </a:r>
            <a:r>
              <a:rPr lang="fr-FR" sz="1700"/>
              <a:t>à partir de </a:t>
            </a:r>
            <a:r>
              <a:rPr lang="fr-FR" sz="1700" b="1"/>
              <a:t>situations concrètes </a:t>
            </a:r>
            <a:r>
              <a:rPr lang="fr-FR" sz="1700"/>
              <a:t>et en favorisant la comparaison avec le monde du travail ».</a:t>
            </a:r>
          </a:p>
          <a:p>
            <a:pPr marL="0" lvl="0" indent="0">
              <a:lnSpc>
                <a:spcPct val="140000"/>
              </a:lnSpc>
              <a:buNone/>
            </a:pPr>
            <a:endParaRPr lang="fr-FR" sz="1700"/>
          </a:p>
          <a:p>
            <a:pPr lvl="0">
              <a:lnSpc>
                <a:spcPct val="140000"/>
              </a:lnSpc>
            </a:pPr>
            <a:r>
              <a:rPr lang="fr-FR" sz="1700"/>
              <a:t>« d’apporter aux élèves une </a:t>
            </a:r>
            <a:r>
              <a:rPr lang="fr-FR" sz="1700" b="1"/>
              <a:t>connaissance du monde professionnel </a:t>
            </a:r>
            <a:r>
              <a:rPr lang="fr-FR" sz="1700"/>
              <a:t>par une </a:t>
            </a:r>
            <a:r>
              <a:rPr lang="fr-FR" sz="1700" b="1"/>
              <a:t>approche des métiers </a:t>
            </a:r>
            <a:r>
              <a:rPr lang="fr-FR" sz="1700"/>
              <a:t>et de l’environnement sociale et économique ; de </a:t>
            </a:r>
            <a:r>
              <a:rPr lang="fr-FR" sz="1700" b="1"/>
              <a:t>les aider à retrouver le sens d’un projet scolaire </a:t>
            </a:r>
            <a:r>
              <a:rPr lang="fr-FR" sz="1700"/>
              <a:t>en construisant leur </a:t>
            </a:r>
            <a:r>
              <a:rPr lang="fr-FR" sz="1700" b="1"/>
              <a:t>projet professionnel </a:t>
            </a:r>
            <a:r>
              <a:rPr lang="fr-FR" sz="1700"/>
              <a:t>par la connaissance des voies et des parcours de formation »</a:t>
            </a:r>
          </a:p>
          <a:p>
            <a:pPr lvl="0">
              <a:lnSpc>
                <a:spcPct val="80000"/>
              </a:lnSpc>
            </a:pPr>
            <a:endParaRPr lang="fr-FR" sz="1700"/>
          </a:p>
          <a:p>
            <a:pPr lvl="0">
              <a:lnSpc>
                <a:spcPct val="80000"/>
              </a:lnSpc>
            </a:pPr>
            <a:endParaRPr lang="fr-FR"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611FD3-EB43-4E66-9137-0BBB2B6073C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Plusieurs questions 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5577A8-303E-4CC4-837E-9A409DF3419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1524003"/>
            <a:ext cx="9427299" cy="5333996"/>
          </a:xfrm>
        </p:spPr>
        <p:txBody>
          <a:bodyPr/>
          <a:lstStyle/>
          <a:p>
            <a:pPr lvl="0">
              <a:lnSpc>
                <a:spcPct val="160000"/>
              </a:lnSpc>
            </a:pPr>
            <a:r>
              <a:rPr lang="fr-FR" sz="1700"/>
              <a:t>Doit-on rechercher une relative exhaustivité des métiers envisageables par la voie professionnelle ?</a:t>
            </a:r>
          </a:p>
          <a:p>
            <a:pPr marL="0" lvl="0" indent="0">
              <a:lnSpc>
                <a:spcPct val="160000"/>
              </a:lnSpc>
              <a:buNone/>
            </a:pPr>
            <a:endParaRPr lang="fr-FR" sz="1700"/>
          </a:p>
          <a:p>
            <a:pPr lvl="0">
              <a:lnSpc>
                <a:spcPct val="160000"/>
              </a:lnSpc>
            </a:pPr>
            <a:r>
              <a:rPr lang="fr-FR" sz="1700"/>
              <a:t>Doit-on cibler ceux pour lesquels une réalisation au sein du lycée est envisageable ?</a:t>
            </a:r>
          </a:p>
          <a:p>
            <a:pPr marL="0" lvl="0" indent="0">
              <a:lnSpc>
                <a:spcPct val="160000"/>
              </a:lnSpc>
              <a:buNone/>
            </a:pPr>
            <a:endParaRPr lang="fr-FR" sz="1700"/>
          </a:p>
          <a:p>
            <a:pPr lvl="0">
              <a:lnSpc>
                <a:spcPct val="160000"/>
              </a:lnSpc>
            </a:pPr>
            <a:r>
              <a:rPr lang="fr-FR" sz="1700"/>
              <a:t>Doit-on partir des idées ou des souhaits souvent subjectifs ou préconçus des élèves ou faut-il aborder les voies professionnelles de manière large ?</a:t>
            </a:r>
          </a:p>
          <a:p>
            <a:pPr marL="0" lvl="0" indent="0">
              <a:lnSpc>
                <a:spcPct val="160000"/>
              </a:lnSpc>
              <a:buNone/>
            </a:pPr>
            <a:endParaRPr lang="fr-FR" sz="1700"/>
          </a:p>
          <a:p>
            <a:pPr lvl="0">
              <a:lnSpc>
                <a:spcPct val="160000"/>
              </a:lnSpc>
            </a:pPr>
            <a:r>
              <a:rPr lang="fr-FR" sz="1700"/>
              <a:t>Doit-on cibler une découverte des métiers ou des voies d’orientation, et si les deux sont retenues, dans quel ordre 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8E0767-9392-4F7B-9504-0D8AD6FF9A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Un début compliqué 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AF2A91-A37A-418E-8F9A-A1A08CC606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92927" y="1745671"/>
            <a:ext cx="9427299" cy="4922983"/>
          </a:xfrm>
        </p:spPr>
        <p:txBody>
          <a:bodyPr/>
          <a:lstStyle/>
          <a:p>
            <a:pPr lvl="0">
              <a:lnSpc>
                <a:spcPct val="160000"/>
              </a:lnSpc>
            </a:pPr>
            <a:r>
              <a:rPr lang="fr-FR"/>
              <a:t>Une classe de 3</a:t>
            </a:r>
            <a:r>
              <a:rPr lang="fr-FR" baseline="30000"/>
              <a:t>ème</a:t>
            </a:r>
            <a:r>
              <a:rPr lang="fr-FR"/>
              <a:t> prépa pro difficile concentrant initialement des élèves agités</a:t>
            </a:r>
          </a:p>
          <a:p>
            <a:pPr marL="0" lvl="0" indent="0">
              <a:lnSpc>
                <a:spcPct val="160000"/>
              </a:lnSpc>
              <a:buNone/>
            </a:pPr>
            <a:endParaRPr lang="fr-FR"/>
          </a:p>
          <a:p>
            <a:pPr lvl="0">
              <a:lnSpc>
                <a:spcPct val="160000"/>
              </a:lnSpc>
            </a:pPr>
            <a:r>
              <a:rPr lang="fr-FR"/>
              <a:t>Mauvaise réputation au sein de l’équipe enseignante</a:t>
            </a:r>
          </a:p>
          <a:p>
            <a:pPr marL="0" lvl="0" indent="0">
              <a:lnSpc>
                <a:spcPct val="160000"/>
              </a:lnSpc>
              <a:buNone/>
            </a:pPr>
            <a:endParaRPr lang="fr-FR"/>
          </a:p>
          <a:p>
            <a:pPr lvl="0">
              <a:lnSpc>
                <a:spcPct val="160000"/>
              </a:lnSpc>
            </a:pPr>
            <a:r>
              <a:rPr lang="fr-FR"/>
              <a:t>Accès difficile dans les ateliers pour des raisons de réglementation, mais surtout au regard du comportement des élèves</a:t>
            </a:r>
          </a:p>
          <a:p>
            <a:pPr marL="0" lvl="0" indent="0">
              <a:lnSpc>
                <a:spcPct val="160000"/>
              </a:lnSpc>
              <a:buNone/>
            </a:pPr>
            <a:endParaRPr lang="fr-FR"/>
          </a:p>
          <a:p>
            <a:pPr lvl="0">
              <a:lnSpc>
                <a:spcPct val="160000"/>
              </a:lnSpc>
            </a:pPr>
            <a:r>
              <a:rPr lang="fr-FR"/>
              <a:t>Evolution positive par mise en place d’une collaboration importante avec les collèges</a:t>
            </a:r>
          </a:p>
          <a:p>
            <a:pPr marL="0" lvl="0" indent="0">
              <a:lnSpc>
                <a:spcPct val="160000"/>
              </a:lnSpc>
              <a:buNone/>
            </a:pP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me 4">
            <a:extLst>
              <a:ext uri="{FF2B5EF4-FFF2-40B4-BE49-F238E27FC236}">
                <a16:creationId xmlns:a16="http://schemas.microsoft.com/office/drawing/2014/main" id="{DC5120A2-77D6-4613-9900-64F0458A695D}"/>
              </a:ext>
            </a:extLst>
          </p:cNvPr>
          <p:cNvGrpSpPr/>
          <p:nvPr/>
        </p:nvGrpSpPr>
        <p:grpSpPr>
          <a:xfrm>
            <a:off x="5155716" y="2643448"/>
            <a:ext cx="5135965" cy="3205548"/>
            <a:chOff x="5155716" y="2643448"/>
            <a:chExt cx="5135965" cy="320554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08DC8A08-C1B2-4C4E-A15B-46ACF28B47C6}"/>
                </a:ext>
              </a:extLst>
            </p:cNvPr>
            <p:cNvSpPr/>
            <p:nvPr/>
          </p:nvSpPr>
          <p:spPr>
            <a:xfrm>
              <a:off x="6446007" y="3577745"/>
              <a:ext cx="2313267" cy="139372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13265"/>
                <a:gd name="f7" fmla="val 1393726"/>
                <a:gd name="f8" fmla="val 696863"/>
                <a:gd name="f9" fmla="val 311996"/>
                <a:gd name="f10" fmla="val 517842"/>
                <a:gd name="f11" fmla="val 1156633"/>
                <a:gd name="f12" fmla="val 1795424"/>
                <a:gd name="f13" fmla="val 2313266"/>
                <a:gd name="f14" fmla="val 1081730"/>
                <a:gd name="f15" fmla="+- 0 0 -90"/>
                <a:gd name="f16" fmla="*/ f3 1 2313265"/>
                <a:gd name="f17" fmla="*/ f4 1 1393726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2313265"/>
                <a:gd name="f26" fmla="*/ f22 1 1393726"/>
                <a:gd name="f27" fmla="*/ 0 f23 1"/>
                <a:gd name="f28" fmla="*/ 696863 f22 1"/>
                <a:gd name="f29" fmla="*/ 1156633 f23 1"/>
                <a:gd name="f30" fmla="*/ 0 f22 1"/>
                <a:gd name="f31" fmla="*/ 2313266 f23 1"/>
                <a:gd name="f32" fmla="*/ 1393726 f22 1"/>
                <a:gd name="f33" fmla="+- f24 0 f1"/>
                <a:gd name="f34" fmla="*/ f27 1 2313265"/>
                <a:gd name="f35" fmla="*/ f28 1 1393726"/>
                <a:gd name="f36" fmla="*/ f29 1 2313265"/>
                <a:gd name="f37" fmla="*/ f30 1 1393726"/>
                <a:gd name="f38" fmla="*/ f31 1 2313265"/>
                <a:gd name="f39" fmla="*/ f32 1 1393726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2313265" h="1393726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7"/>
                    <a:pt x="f11" y="f7"/>
                  </a:cubicBezTo>
                  <a:cubicBezTo>
                    <a:pt x="f10" y="f7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00B0F0"/>
            </a:solidFill>
            <a:ln cap="rnd">
              <a:noFill/>
              <a:prstDash val="solid"/>
            </a:ln>
          </p:spPr>
          <p:txBody>
            <a:bodyPr vert="horz" wrap="square" lIns="348925" tIns="214262" rIns="348925" bIns="214262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Découverte professionnelle</a:t>
              </a:r>
            </a:p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6H</a:t>
              </a: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30C488D6-458E-400C-82FF-3C2A4904056A}"/>
                </a:ext>
              </a:extLst>
            </p:cNvPr>
            <p:cNvSpPr/>
            <p:nvPr/>
          </p:nvSpPr>
          <p:spPr>
            <a:xfrm rot="2358191">
              <a:off x="6636127" y="3601189"/>
              <a:ext cx="316711" cy="237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6710"/>
                <a:gd name="f7" fmla="val 23763"/>
                <a:gd name="f8" fmla="val 11882"/>
                <a:gd name="f9" fmla="+- 0 0 -90"/>
                <a:gd name="f10" fmla="*/ f3 1 316710"/>
                <a:gd name="f11" fmla="*/ f4 1 23763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316710"/>
                <a:gd name="f20" fmla="*/ f16 1 23763"/>
                <a:gd name="f21" fmla="*/ 0 f17 1"/>
                <a:gd name="f22" fmla="*/ 11881 f16 1"/>
                <a:gd name="f23" fmla="*/ 316710 f17 1"/>
                <a:gd name="f24" fmla="+- f18 0 f1"/>
                <a:gd name="f25" fmla="*/ f21 1 316710"/>
                <a:gd name="f26" fmla="*/ f22 1 23763"/>
                <a:gd name="f27" fmla="*/ f23 1 316710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316710" h="23763">
                  <a:moveTo>
                    <a:pt x="f6" y="f8"/>
                  </a:moveTo>
                  <a:lnTo>
                    <a:pt x="f5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163138" tIns="3968" rIns="163138" bIns="3968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7EABE676-E6B9-4602-80DE-D494A577D1E3}"/>
                </a:ext>
              </a:extLst>
            </p:cNvPr>
            <p:cNvSpPr/>
            <p:nvPr/>
          </p:nvSpPr>
          <p:spPr>
            <a:xfrm>
              <a:off x="5566355" y="2765081"/>
              <a:ext cx="1393728" cy="8261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93726"/>
                <a:gd name="f7" fmla="val 826201"/>
                <a:gd name="f8" fmla="val 413101"/>
                <a:gd name="f9" fmla="val 184952"/>
                <a:gd name="f10" fmla="val 311996"/>
                <a:gd name="f11" fmla="val 696863"/>
                <a:gd name="f12" fmla="val 1081730"/>
                <a:gd name="f13" fmla="val 641250"/>
                <a:gd name="f14" fmla="val 826202"/>
                <a:gd name="f15" fmla="+- 0 0 -90"/>
                <a:gd name="f16" fmla="*/ f3 1 1393726"/>
                <a:gd name="f17" fmla="*/ f4 1 82620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393726"/>
                <a:gd name="f26" fmla="*/ f22 1 826201"/>
                <a:gd name="f27" fmla="*/ 0 f23 1"/>
                <a:gd name="f28" fmla="*/ 413101 f22 1"/>
                <a:gd name="f29" fmla="*/ 696863 f23 1"/>
                <a:gd name="f30" fmla="*/ 0 f22 1"/>
                <a:gd name="f31" fmla="*/ 1393726 f23 1"/>
                <a:gd name="f32" fmla="*/ 826202 f22 1"/>
                <a:gd name="f33" fmla="+- f24 0 f1"/>
                <a:gd name="f34" fmla="*/ f27 1 1393726"/>
                <a:gd name="f35" fmla="*/ f28 1 826201"/>
                <a:gd name="f36" fmla="*/ f29 1 1393726"/>
                <a:gd name="f37" fmla="*/ f30 1 826201"/>
                <a:gd name="f38" fmla="*/ f31 1 1393726"/>
                <a:gd name="f39" fmla="*/ f32 1 826201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393726" h="826201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31B4E6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11089" tIns="127979" rIns="211089" bIns="127979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TP de stérilisation/</a:t>
              </a:r>
            </a:p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hygiène</a:t>
              </a:r>
            </a:p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Bac pro HPS</a:t>
              </a:r>
            </a:p>
          </p:txBody>
        </p:sp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81EF2FBA-164B-407C-AA7D-CED2D9518B5A}"/>
                </a:ext>
              </a:extLst>
            </p:cNvPr>
            <p:cNvSpPr/>
            <p:nvPr/>
          </p:nvSpPr>
          <p:spPr>
            <a:xfrm rot="19717781">
              <a:off x="8386743" y="3664155"/>
              <a:ext cx="395349" cy="237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95348"/>
                <a:gd name="f7" fmla="val 23763"/>
                <a:gd name="f8" fmla="val 11881"/>
                <a:gd name="f9" fmla="+- 0 0 -90"/>
                <a:gd name="f10" fmla="*/ f3 1 395348"/>
                <a:gd name="f11" fmla="*/ f4 1 23763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395348"/>
                <a:gd name="f20" fmla="*/ f16 1 23763"/>
                <a:gd name="f21" fmla="*/ 0 f17 1"/>
                <a:gd name="f22" fmla="*/ 11881 f16 1"/>
                <a:gd name="f23" fmla="*/ 395348 f17 1"/>
                <a:gd name="f24" fmla="+- f18 0 f1"/>
                <a:gd name="f25" fmla="*/ f21 1 395348"/>
                <a:gd name="f26" fmla="*/ f22 1 23763"/>
                <a:gd name="f27" fmla="*/ f23 1 395348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395348" h="23763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200491" tIns="2002" rIns="200491" bIns="1993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A12DD824-A0D7-4630-9F74-3C886578F52A}"/>
                </a:ext>
              </a:extLst>
            </p:cNvPr>
            <p:cNvSpPr/>
            <p:nvPr/>
          </p:nvSpPr>
          <p:spPr>
            <a:xfrm>
              <a:off x="8620432" y="2643448"/>
              <a:ext cx="1393728" cy="11715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93726"/>
                <a:gd name="f7" fmla="val 1171524"/>
                <a:gd name="f8" fmla="val 585762"/>
                <a:gd name="f9" fmla="val 262255"/>
                <a:gd name="f10" fmla="val 311996"/>
                <a:gd name="f11" fmla="val 696863"/>
                <a:gd name="f12" fmla="val 1081730"/>
                <a:gd name="f13" fmla="val 909269"/>
                <a:gd name="f14" fmla="+- 0 0 -90"/>
                <a:gd name="f15" fmla="*/ f3 1 1393726"/>
                <a:gd name="f16" fmla="*/ f4 1 1171524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393726"/>
                <a:gd name="f25" fmla="*/ f21 1 1171524"/>
                <a:gd name="f26" fmla="*/ 0 f22 1"/>
                <a:gd name="f27" fmla="*/ 585762 f21 1"/>
                <a:gd name="f28" fmla="*/ 696863 f22 1"/>
                <a:gd name="f29" fmla="*/ 0 f21 1"/>
                <a:gd name="f30" fmla="*/ 1393726 f22 1"/>
                <a:gd name="f31" fmla="*/ 1171524 f21 1"/>
                <a:gd name="f32" fmla="+- f23 0 f1"/>
                <a:gd name="f33" fmla="*/ f26 1 1393726"/>
                <a:gd name="f34" fmla="*/ f27 1 1171524"/>
                <a:gd name="f35" fmla="*/ f28 1 1393726"/>
                <a:gd name="f36" fmla="*/ f29 1 1171524"/>
                <a:gd name="f37" fmla="*/ f30 1 1393726"/>
                <a:gd name="f38" fmla="*/ f31 1 1171524"/>
                <a:gd name="f39" fmla="*/ f17 1 f24"/>
                <a:gd name="f40" fmla="*/ f18 1 f24"/>
                <a:gd name="f41" fmla="*/ f17 1 f25"/>
                <a:gd name="f42" fmla="*/ f19 1 f25"/>
                <a:gd name="f43" fmla="*/ f33 1 f24"/>
                <a:gd name="f44" fmla="*/ f34 1 f25"/>
                <a:gd name="f45" fmla="*/ f35 1 f24"/>
                <a:gd name="f46" fmla="*/ f36 1 f25"/>
                <a:gd name="f47" fmla="*/ f37 1 f24"/>
                <a:gd name="f48" fmla="*/ f38 1 f25"/>
                <a:gd name="f49" fmla="*/ f39 f15 1"/>
                <a:gd name="f50" fmla="*/ f40 f15 1"/>
                <a:gd name="f51" fmla="*/ f42 f16 1"/>
                <a:gd name="f52" fmla="*/ f41 f16 1"/>
                <a:gd name="f53" fmla="*/ f43 f15 1"/>
                <a:gd name="f54" fmla="*/ f44 f16 1"/>
                <a:gd name="f55" fmla="*/ f45 f15 1"/>
                <a:gd name="f56" fmla="*/ f46 f16 1"/>
                <a:gd name="f57" fmla="*/ f47 f15 1"/>
                <a:gd name="f58" fmla="*/ f48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3" y="f54"/>
                </a:cxn>
                <a:cxn ang="f32">
                  <a:pos x="f55" y="f56"/>
                </a:cxn>
                <a:cxn ang="f32">
                  <a:pos x="f57" y="f54"/>
                </a:cxn>
                <a:cxn ang="f32">
                  <a:pos x="f55" y="f58"/>
                </a:cxn>
                <a:cxn ang="f32">
                  <a:pos x="f53" y="f54"/>
                </a:cxn>
              </a:cxnLst>
              <a:rect l="f49" t="f52" r="f50" b="f51"/>
              <a:pathLst>
                <a:path w="1393726" h="1171524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7"/>
                    <a:pt x="f11" y="f7"/>
                  </a:cubicBezTo>
                  <a:cubicBezTo>
                    <a:pt x="f10" y="f7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92D050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11089" tIns="178554" rIns="211089" bIns="178554" anchor="ctr" anchorCtr="1" compatLnSpc="1">
              <a:noAutofit/>
            </a:bodyPr>
            <a:lstStyle/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TP de cuisine collective + potager pédagogique</a:t>
              </a:r>
            </a:p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CAP APR</a:t>
              </a: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795A5D9-CDA4-440F-AC43-23ED5D3878D3}"/>
                </a:ext>
              </a:extLst>
            </p:cNvPr>
            <p:cNvSpPr/>
            <p:nvPr/>
          </p:nvSpPr>
          <p:spPr>
            <a:xfrm rot="1708698">
              <a:off x="8433828" y="4840826"/>
              <a:ext cx="468968" cy="237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8966"/>
                <a:gd name="f7" fmla="val 23763"/>
                <a:gd name="f8" fmla="val 11881"/>
                <a:gd name="f9" fmla="+- 0 0 -90"/>
                <a:gd name="f10" fmla="*/ f3 1 468966"/>
                <a:gd name="f11" fmla="*/ f4 1 23763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468966"/>
                <a:gd name="f20" fmla="*/ f16 1 23763"/>
                <a:gd name="f21" fmla="*/ 0 f17 1"/>
                <a:gd name="f22" fmla="*/ 11881 f16 1"/>
                <a:gd name="f23" fmla="*/ 468966 f17 1"/>
                <a:gd name="f24" fmla="+- f18 0 f1"/>
                <a:gd name="f25" fmla="*/ f21 1 468966"/>
                <a:gd name="f26" fmla="*/ f22 1 23763"/>
                <a:gd name="f27" fmla="*/ f23 1 468966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468966" h="23763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235458" tIns="155" rIns="235458" bIns="155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DC031E02-EAC6-4CD1-8096-DB49FBE5384A}"/>
                </a:ext>
              </a:extLst>
            </p:cNvPr>
            <p:cNvSpPr/>
            <p:nvPr/>
          </p:nvSpPr>
          <p:spPr>
            <a:xfrm>
              <a:off x="8539462" y="4884788"/>
              <a:ext cx="1752219" cy="7465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52221"/>
                <a:gd name="f7" fmla="val 746535"/>
                <a:gd name="f8" fmla="val 373268"/>
                <a:gd name="f9" fmla="val 167118"/>
                <a:gd name="f10" fmla="val 392248"/>
                <a:gd name="f11" fmla="val 876111"/>
                <a:gd name="f12" fmla="val 1359974"/>
                <a:gd name="f13" fmla="val 1752222"/>
                <a:gd name="f14" fmla="val 579418"/>
                <a:gd name="f15" fmla="val 746536"/>
                <a:gd name="f16" fmla="+- 0 0 -90"/>
                <a:gd name="f17" fmla="*/ f3 1 1752221"/>
                <a:gd name="f18" fmla="*/ f4 1 746535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752221"/>
                <a:gd name="f27" fmla="*/ f23 1 746535"/>
                <a:gd name="f28" fmla="*/ 0 f24 1"/>
                <a:gd name="f29" fmla="*/ 373268 f23 1"/>
                <a:gd name="f30" fmla="*/ 876111 f24 1"/>
                <a:gd name="f31" fmla="*/ 0 f23 1"/>
                <a:gd name="f32" fmla="*/ 1752222 f24 1"/>
                <a:gd name="f33" fmla="*/ 746536 f23 1"/>
                <a:gd name="f34" fmla="+- f25 0 f1"/>
                <a:gd name="f35" fmla="*/ f28 1 1752221"/>
                <a:gd name="f36" fmla="*/ f29 1 746535"/>
                <a:gd name="f37" fmla="*/ f30 1 1752221"/>
                <a:gd name="f38" fmla="*/ f31 1 746535"/>
                <a:gd name="f39" fmla="*/ f32 1 1752221"/>
                <a:gd name="f40" fmla="*/ f33 1 746535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1752221" h="746535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595959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63594" tIns="116311" rIns="263594" bIns="116311" anchor="ctr" anchorCtr="1" compatLnSpc="1">
              <a:noAutofit/>
            </a:bodyPr>
            <a:lstStyle/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TP électrotechnique</a:t>
              </a:r>
            </a:p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Bac pro MELEC </a:t>
              </a: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0BCB26A0-C172-486F-97E0-892E2F2A2A49}"/>
                </a:ext>
              </a:extLst>
            </p:cNvPr>
            <p:cNvSpPr/>
            <p:nvPr/>
          </p:nvSpPr>
          <p:spPr>
            <a:xfrm rot="19397899">
              <a:off x="6352404" y="4978239"/>
              <a:ext cx="580735" cy="237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0734"/>
                <a:gd name="f7" fmla="val 23763"/>
                <a:gd name="f8" fmla="val 11882"/>
                <a:gd name="f9" fmla="+- 0 0 -90"/>
                <a:gd name="f10" fmla="*/ f3 1 580734"/>
                <a:gd name="f11" fmla="*/ f4 1 23763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580734"/>
                <a:gd name="f20" fmla="*/ f16 1 23763"/>
                <a:gd name="f21" fmla="*/ 0 f17 1"/>
                <a:gd name="f22" fmla="*/ 11881 f16 1"/>
                <a:gd name="f23" fmla="*/ 580734 f17 1"/>
                <a:gd name="f24" fmla="+- f18 0 f1"/>
                <a:gd name="f25" fmla="*/ f21 1 580734"/>
                <a:gd name="f26" fmla="*/ f22 1 23763"/>
                <a:gd name="f27" fmla="*/ f23 1 580734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580734" h="23763">
                  <a:moveTo>
                    <a:pt x="f6" y="f8"/>
                  </a:moveTo>
                  <a:lnTo>
                    <a:pt x="f5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288548" tIns="0" rIns="288548" bIns="0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1FD2DCC7-44AF-4567-BD84-B09B7D014DDD}"/>
                </a:ext>
              </a:extLst>
            </p:cNvPr>
            <p:cNvSpPr/>
            <p:nvPr/>
          </p:nvSpPr>
          <p:spPr>
            <a:xfrm>
              <a:off x="5155716" y="5111633"/>
              <a:ext cx="1658895" cy="73736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58897"/>
                <a:gd name="f7" fmla="val 737365"/>
                <a:gd name="f8" fmla="val 368683"/>
                <a:gd name="f9" fmla="val 165065"/>
                <a:gd name="f10" fmla="val 371357"/>
                <a:gd name="f11" fmla="val 829449"/>
                <a:gd name="f12" fmla="val 1287541"/>
                <a:gd name="f13" fmla="val 1658898"/>
                <a:gd name="f14" fmla="val 572301"/>
                <a:gd name="f15" fmla="val 737366"/>
                <a:gd name="f16" fmla="+- 0 0 -90"/>
                <a:gd name="f17" fmla="*/ f3 1 1658897"/>
                <a:gd name="f18" fmla="*/ f4 1 737365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658897"/>
                <a:gd name="f27" fmla="*/ f23 1 737365"/>
                <a:gd name="f28" fmla="*/ 0 f24 1"/>
                <a:gd name="f29" fmla="*/ 368683 f23 1"/>
                <a:gd name="f30" fmla="*/ 829449 f24 1"/>
                <a:gd name="f31" fmla="*/ 0 f23 1"/>
                <a:gd name="f32" fmla="*/ 1658898 f24 1"/>
                <a:gd name="f33" fmla="*/ 737366 f23 1"/>
                <a:gd name="f34" fmla="+- f25 0 f1"/>
                <a:gd name="f35" fmla="*/ f28 1 1658897"/>
                <a:gd name="f36" fmla="*/ f29 1 737365"/>
                <a:gd name="f37" fmla="*/ f30 1 1658897"/>
                <a:gd name="f38" fmla="*/ f31 1 737365"/>
                <a:gd name="f39" fmla="*/ f32 1 1658897"/>
                <a:gd name="f40" fmla="*/ f33 1 737365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1658897" h="737365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FFFF00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49923" tIns="114967" rIns="249923" bIns="114967" anchor="ctr" anchorCtr="1" compatLnSpc="1">
              <a:noAutofit/>
            </a:bodyPr>
            <a:lstStyle/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TP de tapisserie d’ameublement</a:t>
              </a:r>
            </a:p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Bac pro MA</a:t>
              </a:r>
            </a:p>
          </p:txBody>
        </p:sp>
      </p:grpSp>
      <p:sp>
        <p:nvSpPr>
          <p:cNvPr id="12" name="ZoneTexte 1">
            <a:extLst>
              <a:ext uri="{FF2B5EF4-FFF2-40B4-BE49-F238E27FC236}">
                <a16:creationId xmlns:a16="http://schemas.microsoft.com/office/drawing/2014/main" id="{8EB8DBC8-DF76-4E48-8B31-D7F1048B6AD2}"/>
              </a:ext>
            </a:extLst>
          </p:cNvPr>
          <p:cNvSpPr txBox="1"/>
          <p:nvPr/>
        </p:nvSpPr>
        <p:spPr>
          <a:xfrm>
            <a:off x="1958105" y="64657"/>
            <a:ext cx="9421090" cy="954103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Une construction centrée sur la pratique et la richesse des formations d’un LP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537CC-6C51-41E4-BB13-551E81DE263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Qu’en pensent les élèves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3DCCF7-C5CF-440F-965D-54FC963710E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7801697" cy="3777624"/>
          </a:xfrm>
        </p:spPr>
        <p:txBody>
          <a:bodyPr/>
          <a:lstStyle/>
          <a:p>
            <a:pPr lvl="0"/>
            <a:r>
              <a:rPr lang="fr-FR" sz="2200" i="1"/>
              <a:t>« Moi, je ne veux pas faire ce métier mais ce que j’ai aimé, c’est que vous nous avez fait confiance ». </a:t>
            </a:r>
          </a:p>
          <a:p>
            <a:pPr marL="0" lvl="0" indent="0">
              <a:buNone/>
            </a:pPr>
            <a:endParaRPr lang="fr-FR" sz="2200"/>
          </a:p>
          <a:p>
            <a:pPr lvl="0"/>
            <a:r>
              <a:rPr lang="fr-FR" sz="2200" i="1"/>
              <a:t>« On dirait qu’on était des pros, des vrais »</a:t>
            </a:r>
          </a:p>
          <a:p>
            <a:pPr marL="0" lvl="0" indent="0">
              <a:buNone/>
            </a:pPr>
            <a:endParaRPr lang="fr-FR" sz="2200"/>
          </a:p>
          <a:p>
            <a:pPr lvl="0"/>
            <a:r>
              <a:rPr lang="fr-FR" sz="2200" i="1"/>
              <a:t>« C’est plus facile d’apprendre en faisant »</a:t>
            </a:r>
            <a:endParaRPr lang="fr-FR" sz="2200"/>
          </a:p>
          <a:p>
            <a:pPr lvl="0"/>
            <a:endParaRPr lang="fr-FR" sz="2200" i="1"/>
          </a:p>
          <a:p>
            <a:pPr lvl="0"/>
            <a:r>
              <a:rPr lang="fr-FR" sz="2200" i="1"/>
              <a:t>« On se sent utiles »</a:t>
            </a:r>
            <a:endParaRPr lang="fr-FR" sz="2200"/>
          </a:p>
          <a:p>
            <a:pPr lvl="0"/>
            <a:endParaRPr lang="fr-FR"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29">
            <a:extLst>
              <a:ext uri="{FF2B5EF4-FFF2-40B4-BE49-F238E27FC236}">
                <a16:creationId xmlns:a16="http://schemas.microsoft.com/office/drawing/2014/main" id="{62004333-55DC-41D4-833A-AA8BCC249FDC}"/>
              </a:ext>
            </a:extLst>
          </p:cNvPr>
          <p:cNvCxnSpPr/>
          <p:nvPr/>
        </p:nvCxnSpPr>
        <p:spPr>
          <a:xfrm flipH="1" flipV="1">
            <a:off x="5624949" y="2710866"/>
            <a:ext cx="1136069" cy="872841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grpSp>
        <p:nvGrpSpPr>
          <p:cNvPr id="3" name="Diagramme 4">
            <a:extLst>
              <a:ext uri="{FF2B5EF4-FFF2-40B4-BE49-F238E27FC236}">
                <a16:creationId xmlns:a16="http://schemas.microsoft.com/office/drawing/2014/main" id="{575F70C8-ADAC-4761-A1A9-A460F1B68D99}"/>
              </a:ext>
            </a:extLst>
          </p:cNvPr>
          <p:cNvGrpSpPr/>
          <p:nvPr/>
        </p:nvGrpSpPr>
        <p:grpSpPr>
          <a:xfrm>
            <a:off x="4431163" y="2628854"/>
            <a:ext cx="6181408" cy="3497168"/>
            <a:chOff x="4431163" y="2628854"/>
            <a:chExt cx="6181408" cy="3497168"/>
          </a:xfrm>
        </p:grpSpPr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E56368C3-DC70-429A-98FB-B5B49EEFB3D0}"/>
                </a:ext>
              </a:extLst>
            </p:cNvPr>
            <p:cNvSpPr/>
            <p:nvPr/>
          </p:nvSpPr>
          <p:spPr>
            <a:xfrm>
              <a:off x="6424894" y="3774204"/>
              <a:ext cx="2487286" cy="14985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87291"/>
                <a:gd name="f7" fmla="val 1498575"/>
                <a:gd name="f8" fmla="val 749288"/>
                <a:gd name="f9" fmla="val 335468"/>
                <a:gd name="f10" fmla="val 556799"/>
                <a:gd name="f11" fmla="val 1243646"/>
                <a:gd name="f12" fmla="val 1930493"/>
                <a:gd name="f13" fmla="val 2487292"/>
                <a:gd name="f14" fmla="val 1163108"/>
                <a:gd name="f15" fmla="val 1498576"/>
                <a:gd name="f16" fmla="+- 0 0 -90"/>
                <a:gd name="f17" fmla="*/ f3 1 2487291"/>
                <a:gd name="f18" fmla="*/ f4 1 1498575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2487291"/>
                <a:gd name="f27" fmla="*/ f23 1 1498575"/>
                <a:gd name="f28" fmla="*/ 0 f24 1"/>
                <a:gd name="f29" fmla="*/ 749288 f23 1"/>
                <a:gd name="f30" fmla="*/ 1243646 f24 1"/>
                <a:gd name="f31" fmla="*/ 0 f23 1"/>
                <a:gd name="f32" fmla="*/ 2487292 f24 1"/>
                <a:gd name="f33" fmla="*/ 1498576 f23 1"/>
                <a:gd name="f34" fmla="+- f25 0 f1"/>
                <a:gd name="f35" fmla="*/ f28 1 2487291"/>
                <a:gd name="f36" fmla="*/ f29 1 1498575"/>
                <a:gd name="f37" fmla="*/ f30 1 2487291"/>
                <a:gd name="f38" fmla="*/ f31 1 1498575"/>
                <a:gd name="f39" fmla="*/ f32 1 2487291"/>
                <a:gd name="f40" fmla="*/ f33 1 1498575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2487291" h="1498575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00B0F0"/>
            </a:solidFill>
            <a:ln cap="rnd">
              <a:noFill/>
              <a:prstDash val="solid"/>
            </a:ln>
          </p:spPr>
          <p:txBody>
            <a:bodyPr vert="horz" wrap="square" lIns="375681" tIns="230895" rIns="375681" bIns="230895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Découverte professionnelle</a:t>
              </a:r>
            </a:p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6H</a:t>
              </a:r>
            </a:p>
          </p:txBody>
        </p:sp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B86E76A6-9D02-4B4B-8F12-D53840799E53}"/>
                </a:ext>
              </a:extLst>
            </p:cNvPr>
            <p:cNvSpPr/>
            <p:nvPr/>
          </p:nvSpPr>
          <p:spPr>
            <a:xfrm rot="2530113">
              <a:off x="6645090" y="3757822"/>
              <a:ext cx="384404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4403"/>
                <a:gd name="f7" fmla="val 25550"/>
                <a:gd name="f8" fmla="val 12775"/>
                <a:gd name="f9" fmla="+- 0 0 -90"/>
                <a:gd name="f10" fmla="*/ f3 1 384403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384403"/>
                <a:gd name="f20" fmla="*/ f16 1 25550"/>
                <a:gd name="f21" fmla="*/ 0 f17 1"/>
                <a:gd name="f22" fmla="*/ 12775 f16 1"/>
                <a:gd name="f23" fmla="*/ 384403 f17 1"/>
                <a:gd name="f24" fmla="+- f18 0 f1"/>
                <a:gd name="f25" fmla="*/ f21 1 384403"/>
                <a:gd name="f26" fmla="*/ f22 1 25550"/>
                <a:gd name="f27" fmla="*/ f23 1 384403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384403" h="25550">
                  <a:moveTo>
                    <a:pt x="f6" y="f8"/>
                  </a:moveTo>
                  <a:lnTo>
                    <a:pt x="f5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195288" tIns="3163" rIns="195288" bIns="3163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FFC4D37E-5EC6-403A-8855-5565E8E99E8B}"/>
                </a:ext>
              </a:extLst>
            </p:cNvPr>
            <p:cNvSpPr/>
            <p:nvPr/>
          </p:nvSpPr>
          <p:spPr>
            <a:xfrm>
              <a:off x="5567123" y="2901683"/>
              <a:ext cx="1498573" cy="79425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98575"/>
                <a:gd name="f7" fmla="val 794260"/>
                <a:gd name="f8" fmla="val 397130"/>
                <a:gd name="f9" fmla="val 177801"/>
                <a:gd name="f10" fmla="val 335468"/>
                <a:gd name="f11" fmla="val 749288"/>
                <a:gd name="f12" fmla="val 1163108"/>
                <a:gd name="f13" fmla="val 1498576"/>
                <a:gd name="f14" fmla="val 616459"/>
                <a:gd name="f15" fmla="+- 0 0 -90"/>
                <a:gd name="f16" fmla="*/ f3 1 1498575"/>
                <a:gd name="f17" fmla="*/ f4 1 794260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498575"/>
                <a:gd name="f26" fmla="*/ f22 1 794260"/>
                <a:gd name="f27" fmla="*/ 0 f23 1"/>
                <a:gd name="f28" fmla="*/ 397130 f22 1"/>
                <a:gd name="f29" fmla="*/ 749288 f23 1"/>
                <a:gd name="f30" fmla="*/ 0 f22 1"/>
                <a:gd name="f31" fmla="*/ 1498576 f23 1"/>
                <a:gd name="f32" fmla="*/ 794260 f22 1"/>
                <a:gd name="f33" fmla="+- f24 0 f1"/>
                <a:gd name="f34" fmla="*/ f27 1 1498575"/>
                <a:gd name="f35" fmla="*/ f28 1 794260"/>
                <a:gd name="f36" fmla="*/ f29 1 1498575"/>
                <a:gd name="f37" fmla="*/ f30 1 794260"/>
                <a:gd name="f38" fmla="*/ f31 1 1498575"/>
                <a:gd name="f39" fmla="*/ f32 1 794260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498575" h="794260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7"/>
                    <a:pt x="f11" y="f7"/>
                  </a:cubicBezTo>
                  <a:cubicBezTo>
                    <a:pt x="f10" y="f7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31B4E6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26442" tIns="123297" rIns="226442" bIns="123297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TP de stérilisation/</a:t>
              </a:r>
            </a:p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hygiène</a:t>
              </a:r>
            </a:p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Bac pro HPS</a:t>
              </a: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59806733-34E7-4DC3-8EE8-FAE808571A11}"/>
                </a:ext>
              </a:extLst>
            </p:cNvPr>
            <p:cNvSpPr/>
            <p:nvPr/>
          </p:nvSpPr>
          <p:spPr>
            <a:xfrm rot="19432551">
              <a:off x="8415571" y="3795860"/>
              <a:ext cx="464816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4821"/>
                <a:gd name="f7" fmla="val 25550"/>
                <a:gd name="f8" fmla="val 12775"/>
                <a:gd name="f9" fmla="+- 0 0 -90"/>
                <a:gd name="f10" fmla="*/ f3 1 464821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464821"/>
                <a:gd name="f20" fmla="*/ f16 1 25550"/>
                <a:gd name="f21" fmla="*/ 0 f17 1"/>
                <a:gd name="f22" fmla="*/ 12775 f16 1"/>
                <a:gd name="f23" fmla="*/ 464821 f17 1"/>
                <a:gd name="f24" fmla="+- f18 0 f1"/>
                <a:gd name="f25" fmla="*/ f21 1 464821"/>
                <a:gd name="f26" fmla="*/ f22 1 25550"/>
                <a:gd name="f27" fmla="*/ f23 1 464821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464821" h="2555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233492" tIns="1152" rIns="233492" bIns="115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F45154A6-B30D-4706-AD02-FD9266DE652C}"/>
                </a:ext>
              </a:extLst>
            </p:cNvPr>
            <p:cNvSpPr/>
            <p:nvPr/>
          </p:nvSpPr>
          <p:spPr>
            <a:xfrm>
              <a:off x="8652189" y="2628854"/>
              <a:ext cx="1498573" cy="12596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98575"/>
                <a:gd name="f7" fmla="val 1259657"/>
                <a:gd name="f8" fmla="val 629829"/>
                <a:gd name="f9" fmla="val 281984"/>
                <a:gd name="f10" fmla="val 335468"/>
                <a:gd name="f11" fmla="val 749288"/>
                <a:gd name="f12" fmla="val 1163108"/>
                <a:gd name="f13" fmla="val 1498576"/>
                <a:gd name="f14" fmla="val 977674"/>
                <a:gd name="f15" fmla="val 1259658"/>
                <a:gd name="f16" fmla="+- 0 0 -90"/>
                <a:gd name="f17" fmla="*/ f3 1 1498575"/>
                <a:gd name="f18" fmla="*/ f4 1 1259657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498575"/>
                <a:gd name="f27" fmla="*/ f23 1 1259657"/>
                <a:gd name="f28" fmla="*/ 0 f24 1"/>
                <a:gd name="f29" fmla="*/ 629829 f23 1"/>
                <a:gd name="f30" fmla="*/ 749288 f24 1"/>
                <a:gd name="f31" fmla="*/ 0 f23 1"/>
                <a:gd name="f32" fmla="*/ 1498576 f24 1"/>
                <a:gd name="f33" fmla="*/ 1259658 f23 1"/>
                <a:gd name="f34" fmla="+- f25 0 f1"/>
                <a:gd name="f35" fmla="*/ f28 1 1498575"/>
                <a:gd name="f36" fmla="*/ f29 1 1259657"/>
                <a:gd name="f37" fmla="*/ f30 1 1498575"/>
                <a:gd name="f38" fmla="*/ f31 1 1259657"/>
                <a:gd name="f39" fmla="*/ f32 1 1498575"/>
                <a:gd name="f40" fmla="*/ f33 1 1259657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1498575" h="1259657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92D050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26442" tIns="191457" rIns="226442" bIns="191457" anchor="ctr" anchorCtr="1" compatLnSpc="1">
              <a:noAutofit/>
            </a:bodyPr>
            <a:lstStyle/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TP de cuisine collective + potager pédagogique</a:t>
              </a:r>
            </a:p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CAP APR</a:t>
              </a: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FB076236-4945-4AEF-A231-85A8EFFF812A}"/>
                </a:ext>
              </a:extLst>
            </p:cNvPr>
            <p:cNvSpPr/>
            <p:nvPr/>
          </p:nvSpPr>
          <p:spPr>
            <a:xfrm rot="1230095">
              <a:off x="8717203" y="4950206"/>
              <a:ext cx="253361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53360"/>
                <a:gd name="f7" fmla="val 25550"/>
                <a:gd name="f8" fmla="val 12775"/>
                <a:gd name="f9" fmla="+- 0 0 -90"/>
                <a:gd name="f10" fmla="*/ f3 1 253360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253360"/>
                <a:gd name="f20" fmla="*/ f16 1 25550"/>
                <a:gd name="f21" fmla="*/ 0 f17 1"/>
                <a:gd name="f22" fmla="*/ 12775 f16 1"/>
                <a:gd name="f23" fmla="*/ 253360 f17 1"/>
                <a:gd name="f24" fmla="+- f18 0 f1"/>
                <a:gd name="f25" fmla="*/ f21 1 253360"/>
                <a:gd name="f26" fmla="*/ f22 1 25550"/>
                <a:gd name="f27" fmla="*/ f23 1 253360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253360" h="2555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133045" tIns="6437" rIns="133045" bIns="6437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52F8B87B-73F7-4387-B1D6-F9E209F47524}"/>
                </a:ext>
              </a:extLst>
            </p:cNvPr>
            <p:cNvSpPr/>
            <p:nvPr/>
          </p:nvSpPr>
          <p:spPr>
            <a:xfrm>
              <a:off x="8728533" y="4870734"/>
              <a:ext cx="1884038" cy="8026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84039"/>
                <a:gd name="f7" fmla="val 802697"/>
                <a:gd name="f8" fmla="val 401349"/>
                <a:gd name="f9" fmla="val 179690"/>
                <a:gd name="f10" fmla="val 421757"/>
                <a:gd name="f11" fmla="val 942020"/>
                <a:gd name="f12" fmla="val 1462283"/>
                <a:gd name="f13" fmla="val 1884040"/>
                <a:gd name="f14" fmla="val 623008"/>
                <a:gd name="f15" fmla="val 802698"/>
                <a:gd name="f16" fmla="+- 0 0 -90"/>
                <a:gd name="f17" fmla="*/ f3 1 1884039"/>
                <a:gd name="f18" fmla="*/ f4 1 802697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884039"/>
                <a:gd name="f27" fmla="*/ f23 1 802697"/>
                <a:gd name="f28" fmla="*/ 0 f24 1"/>
                <a:gd name="f29" fmla="*/ 401349 f23 1"/>
                <a:gd name="f30" fmla="*/ 942020 f24 1"/>
                <a:gd name="f31" fmla="*/ 0 f23 1"/>
                <a:gd name="f32" fmla="*/ 1884040 f24 1"/>
                <a:gd name="f33" fmla="*/ 802698 f23 1"/>
                <a:gd name="f34" fmla="+- f25 0 f1"/>
                <a:gd name="f35" fmla="*/ f28 1 1884039"/>
                <a:gd name="f36" fmla="*/ f29 1 802697"/>
                <a:gd name="f37" fmla="*/ f30 1 1884039"/>
                <a:gd name="f38" fmla="*/ f31 1 802697"/>
                <a:gd name="f39" fmla="*/ f32 1 1884039"/>
                <a:gd name="f40" fmla="*/ f33 1 802697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1884039" h="802697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595959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82897" tIns="124541" rIns="282897" bIns="124541" anchor="ctr" anchorCtr="1" compatLnSpc="1">
              <a:noAutofit/>
            </a:bodyPr>
            <a:lstStyle/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TP électrotechnique</a:t>
              </a:r>
            </a:p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Bac pro MELEC </a:t>
              </a: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37981790-0F1E-4DBC-8B1E-3CFDE1872DEF}"/>
                </a:ext>
              </a:extLst>
            </p:cNvPr>
            <p:cNvSpPr/>
            <p:nvPr/>
          </p:nvSpPr>
          <p:spPr>
            <a:xfrm rot="18975503">
              <a:off x="6741294" y="5251047"/>
              <a:ext cx="307320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7320"/>
                <a:gd name="f7" fmla="val 25550"/>
                <a:gd name="f8" fmla="val 12775"/>
                <a:gd name="f9" fmla="+- 0 0 -90"/>
                <a:gd name="f10" fmla="*/ f3 1 307320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307320"/>
                <a:gd name="f20" fmla="*/ f16 1 25550"/>
                <a:gd name="f21" fmla="*/ 0 f17 1"/>
                <a:gd name="f22" fmla="*/ 12775 f16 1"/>
                <a:gd name="f23" fmla="*/ 307320 f17 1"/>
                <a:gd name="f24" fmla="+- f18 0 f1"/>
                <a:gd name="f25" fmla="*/ f21 1 307320"/>
                <a:gd name="f26" fmla="*/ f22 1 25550"/>
                <a:gd name="f27" fmla="*/ f23 1 307320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307320" h="25550">
                  <a:moveTo>
                    <a:pt x="f6" y="f8"/>
                  </a:moveTo>
                  <a:lnTo>
                    <a:pt x="f5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158675" tIns="5093" rIns="158675" bIns="5093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2AF4A24-5368-4F1C-9527-8262A94A86CB}"/>
                </a:ext>
              </a:extLst>
            </p:cNvPr>
            <p:cNvSpPr/>
            <p:nvPr/>
          </p:nvSpPr>
          <p:spPr>
            <a:xfrm>
              <a:off x="5516410" y="5333183"/>
              <a:ext cx="1783692" cy="79283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83694"/>
                <a:gd name="f7" fmla="val 792836"/>
                <a:gd name="f8" fmla="val 396418"/>
                <a:gd name="f9" fmla="val 177482"/>
                <a:gd name="f10" fmla="val 399294"/>
                <a:gd name="f11" fmla="val 891847"/>
                <a:gd name="f12" fmla="val 1384400"/>
                <a:gd name="f13" fmla="val 615354"/>
                <a:gd name="f14" fmla="+- 0 0 -90"/>
                <a:gd name="f15" fmla="*/ f3 1 1783694"/>
                <a:gd name="f16" fmla="*/ f4 1 792836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783694"/>
                <a:gd name="f25" fmla="*/ f21 1 792836"/>
                <a:gd name="f26" fmla="*/ 0 f22 1"/>
                <a:gd name="f27" fmla="*/ 396418 f21 1"/>
                <a:gd name="f28" fmla="*/ 891847 f22 1"/>
                <a:gd name="f29" fmla="*/ 0 f21 1"/>
                <a:gd name="f30" fmla="*/ 1783694 f22 1"/>
                <a:gd name="f31" fmla="*/ 792836 f21 1"/>
                <a:gd name="f32" fmla="+- f23 0 f1"/>
                <a:gd name="f33" fmla="*/ f26 1 1783694"/>
                <a:gd name="f34" fmla="*/ f27 1 792836"/>
                <a:gd name="f35" fmla="*/ f28 1 1783694"/>
                <a:gd name="f36" fmla="*/ f29 1 792836"/>
                <a:gd name="f37" fmla="*/ f30 1 1783694"/>
                <a:gd name="f38" fmla="*/ f31 1 792836"/>
                <a:gd name="f39" fmla="*/ f17 1 f24"/>
                <a:gd name="f40" fmla="*/ f18 1 f24"/>
                <a:gd name="f41" fmla="*/ f17 1 f25"/>
                <a:gd name="f42" fmla="*/ f19 1 f25"/>
                <a:gd name="f43" fmla="*/ f33 1 f24"/>
                <a:gd name="f44" fmla="*/ f34 1 f25"/>
                <a:gd name="f45" fmla="*/ f35 1 f24"/>
                <a:gd name="f46" fmla="*/ f36 1 f25"/>
                <a:gd name="f47" fmla="*/ f37 1 f24"/>
                <a:gd name="f48" fmla="*/ f38 1 f25"/>
                <a:gd name="f49" fmla="*/ f39 f15 1"/>
                <a:gd name="f50" fmla="*/ f40 f15 1"/>
                <a:gd name="f51" fmla="*/ f42 f16 1"/>
                <a:gd name="f52" fmla="*/ f41 f16 1"/>
                <a:gd name="f53" fmla="*/ f43 f15 1"/>
                <a:gd name="f54" fmla="*/ f44 f16 1"/>
                <a:gd name="f55" fmla="*/ f45 f15 1"/>
                <a:gd name="f56" fmla="*/ f46 f16 1"/>
                <a:gd name="f57" fmla="*/ f47 f15 1"/>
                <a:gd name="f58" fmla="*/ f48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3" y="f54"/>
                </a:cxn>
                <a:cxn ang="f32">
                  <a:pos x="f55" y="f56"/>
                </a:cxn>
                <a:cxn ang="f32">
                  <a:pos x="f57" y="f54"/>
                </a:cxn>
                <a:cxn ang="f32">
                  <a:pos x="f55" y="f58"/>
                </a:cxn>
                <a:cxn ang="f32">
                  <a:pos x="f53" y="f54"/>
                </a:cxn>
              </a:cxnLst>
              <a:rect l="f49" t="f52" r="f50" b="f51"/>
              <a:pathLst>
                <a:path w="1783694" h="792836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7"/>
                    <a:pt x="f11" y="f7"/>
                  </a:cubicBezTo>
                  <a:cubicBezTo>
                    <a:pt x="f10" y="f7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FFFF00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68202" tIns="123096" rIns="268202" bIns="123096" anchor="ctr" anchorCtr="1" compatLnSpc="1">
              <a:noAutofit/>
            </a:bodyPr>
            <a:lstStyle/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TP de tapisserie d’ameublement</a:t>
              </a:r>
            </a:p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Bac pro MA</a:t>
              </a: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6F9531D5-C0CC-428F-9295-2AF853F81ADC}"/>
                </a:ext>
              </a:extLst>
            </p:cNvPr>
            <p:cNvSpPr/>
            <p:nvPr/>
          </p:nvSpPr>
          <p:spPr>
            <a:xfrm rot="21375978">
              <a:off x="5926400" y="4607881"/>
              <a:ext cx="506275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06274"/>
                <a:gd name="f7" fmla="val 25550"/>
                <a:gd name="f8" fmla="val 12775"/>
                <a:gd name="f9" fmla="+- 0 0 -90"/>
                <a:gd name="f10" fmla="*/ f3 1 506274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506274"/>
                <a:gd name="f20" fmla="*/ f16 1 25550"/>
                <a:gd name="f21" fmla="*/ 0 f17 1"/>
                <a:gd name="f22" fmla="*/ 12775 f16 1"/>
                <a:gd name="f23" fmla="*/ 506274 f17 1"/>
                <a:gd name="f24" fmla="+- f18 0 f1"/>
                <a:gd name="f25" fmla="*/ f21 1 506274"/>
                <a:gd name="f26" fmla="*/ f22 1 25550"/>
                <a:gd name="f27" fmla="*/ f23 1 506274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506274" h="25550">
                  <a:moveTo>
                    <a:pt x="f6" y="f8"/>
                  </a:moveTo>
                  <a:lnTo>
                    <a:pt x="f5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253179" tIns="118" rIns="253179" bIns="118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3AD9CF63-3E4B-42AD-ACBF-8DE67B9F1D82}"/>
                </a:ext>
              </a:extLst>
            </p:cNvPr>
            <p:cNvSpPr/>
            <p:nvPr/>
          </p:nvSpPr>
          <p:spPr>
            <a:xfrm rot="10799991">
              <a:off x="4431163" y="4123129"/>
              <a:ext cx="1498573" cy="11254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98575"/>
                <a:gd name="f7" fmla="val 1125430"/>
                <a:gd name="f8" fmla="val 562715"/>
                <a:gd name="f9" fmla="val 251936"/>
                <a:gd name="f10" fmla="val 1163107"/>
                <a:gd name="f11" fmla="val 749287"/>
                <a:gd name="f12" fmla="val 335467"/>
                <a:gd name="f13" fmla="val 873494"/>
                <a:gd name="f14" fmla="+- 0 0 -90"/>
                <a:gd name="f15" fmla="*/ f3 1 1498575"/>
                <a:gd name="f16" fmla="*/ f4 1 112543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498575"/>
                <a:gd name="f25" fmla="*/ f21 1 1125430"/>
                <a:gd name="f26" fmla="*/ 0 f22 1"/>
                <a:gd name="f27" fmla="*/ 562715 f21 1"/>
                <a:gd name="f28" fmla="*/ 749288 f22 1"/>
                <a:gd name="f29" fmla="*/ 0 f21 1"/>
                <a:gd name="f30" fmla="*/ 1498576 f22 1"/>
                <a:gd name="f31" fmla="*/ 1125430 f21 1"/>
                <a:gd name="f32" fmla="+- f23 0 f1"/>
                <a:gd name="f33" fmla="*/ f26 1 1498575"/>
                <a:gd name="f34" fmla="*/ f27 1 1125430"/>
                <a:gd name="f35" fmla="*/ f28 1 1498575"/>
                <a:gd name="f36" fmla="*/ f29 1 1125430"/>
                <a:gd name="f37" fmla="*/ f30 1 1498575"/>
                <a:gd name="f38" fmla="*/ f31 1 1125430"/>
                <a:gd name="f39" fmla="*/ f17 1 f24"/>
                <a:gd name="f40" fmla="*/ f18 1 f24"/>
                <a:gd name="f41" fmla="*/ f17 1 f25"/>
                <a:gd name="f42" fmla="*/ f19 1 f25"/>
                <a:gd name="f43" fmla="*/ f33 1 f24"/>
                <a:gd name="f44" fmla="*/ f34 1 f25"/>
                <a:gd name="f45" fmla="*/ f35 1 f24"/>
                <a:gd name="f46" fmla="*/ f36 1 f25"/>
                <a:gd name="f47" fmla="*/ f37 1 f24"/>
                <a:gd name="f48" fmla="*/ f38 1 f25"/>
                <a:gd name="f49" fmla="*/ f39 f15 1"/>
                <a:gd name="f50" fmla="*/ f40 f15 1"/>
                <a:gd name="f51" fmla="*/ f42 f16 1"/>
                <a:gd name="f52" fmla="*/ f41 f16 1"/>
                <a:gd name="f53" fmla="*/ f43 f15 1"/>
                <a:gd name="f54" fmla="*/ f44 f16 1"/>
                <a:gd name="f55" fmla="*/ f45 f15 1"/>
                <a:gd name="f56" fmla="*/ f46 f16 1"/>
                <a:gd name="f57" fmla="*/ f47 f15 1"/>
                <a:gd name="f58" fmla="*/ f48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3" y="f54"/>
                </a:cxn>
                <a:cxn ang="f32">
                  <a:pos x="f55" y="f56"/>
                </a:cxn>
                <a:cxn ang="f32">
                  <a:pos x="f57" y="f54"/>
                </a:cxn>
                <a:cxn ang="f32">
                  <a:pos x="f55" y="f58"/>
                </a:cxn>
                <a:cxn ang="f32">
                  <a:pos x="f53" y="f54"/>
                </a:cxn>
              </a:cxnLst>
              <a:rect l="f49" t="f52" r="f50" b="f51"/>
              <a:pathLst>
                <a:path w="1498575" h="1125430">
                  <a:moveTo>
                    <a:pt x="f6" y="f8"/>
                  </a:moveTo>
                  <a:cubicBezTo>
                    <a:pt x="f6" y="f9"/>
                    <a:pt x="f10" y="f5"/>
                    <a:pt x="f11" y="f5"/>
                  </a:cubicBezTo>
                  <a:cubicBezTo>
                    <a:pt x="f12" y="f5"/>
                    <a:pt x="f5" y="f9"/>
                    <a:pt x="f5" y="f8"/>
                  </a:cubicBezTo>
                  <a:cubicBezTo>
                    <a:pt x="f5" y="f13"/>
                    <a:pt x="f12" y="f7"/>
                    <a:pt x="f11" y="f7"/>
                  </a:cubicBezTo>
                  <a:cubicBezTo>
                    <a:pt x="f10" y="f7"/>
                    <a:pt x="f6" y="f13"/>
                    <a:pt x="f6" y="f8"/>
                  </a:cubicBezTo>
                  <a:close/>
                </a:path>
              </a:pathLst>
            </a:custGeom>
            <a:solidFill>
              <a:srgbClr val="E833BF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52484" tIns="197830" rIns="252484" bIns="197839" anchor="ctr" anchorCtr="1" compatLnSpc="1">
              <a:noAutofit/>
            </a:bodyPr>
            <a:lstStyle/>
            <a:p>
              <a:pPr marL="0" marR="0" lvl="0" indent="0" algn="ctr" defTabSz="23114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2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endParaRPr>
            </a:p>
          </p:txBody>
        </p:sp>
      </p:grpSp>
      <p:sp>
        <p:nvSpPr>
          <p:cNvPr id="15" name="Ellipse 13">
            <a:extLst>
              <a:ext uri="{FF2B5EF4-FFF2-40B4-BE49-F238E27FC236}">
                <a16:creationId xmlns:a16="http://schemas.microsoft.com/office/drawing/2014/main" id="{F84C01B2-81DB-4560-A774-088B9D0166E2}"/>
              </a:ext>
            </a:extLst>
          </p:cNvPr>
          <p:cNvSpPr/>
          <p:nvPr/>
        </p:nvSpPr>
        <p:spPr>
          <a:xfrm>
            <a:off x="9975271" y="1660239"/>
            <a:ext cx="1976585" cy="120303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B05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Métiers et formations de l’hôtellerie et de l’environnement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2h/15j/1 semestre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6" name="Ellipse 14">
            <a:extLst>
              <a:ext uri="{FF2B5EF4-FFF2-40B4-BE49-F238E27FC236}">
                <a16:creationId xmlns:a16="http://schemas.microsoft.com/office/drawing/2014/main" id="{6091C6CD-B9C5-4807-A534-BD7C49280D53}"/>
              </a:ext>
            </a:extLst>
          </p:cNvPr>
          <p:cNvSpPr/>
          <p:nvPr/>
        </p:nvSpPr>
        <p:spPr>
          <a:xfrm>
            <a:off x="10021449" y="5690366"/>
            <a:ext cx="1976585" cy="90824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353535"/>
          </a:solidFill>
          <a:ln w="15873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Métiers et formations du bâtiment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2h/15j/1 semestre</a:t>
            </a:r>
          </a:p>
        </p:txBody>
      </p:sp>
      <p:sp>
        <p:nvSpPr>
          <p:cNvPr id="17" name="Ellipse 15">
            <a:extLst>
              <a:ext uri="{FF2B5EF4-FFF2-40B4-BE49-F238E27FC236}">
                <a16:creationId xmlns:a16="http://schemas.microsoft.com/office/drawing/2014/main" id="{87D237C8-87E9-4E54-8654-52ED2B179673}"/>
              </a:ext>
            </a:extLst>
          </p:cNvPr>
          <p:cNvSpPr/>
          <p:nvPr/>
        </p:nvSpPr>
        <p:spPr>
          <a:xfrm>
            <a:off x="3592942" y="5787356"/>
            <a:ext cx="1976585" cy="103446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Métiers de formations et de l’artisanat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2h/15j/1 semestre</a:t>
            </a:r>
          </a:p>
        </p:txBody>
      </p:sp>
      <p:sp>
        <p:nvSpPr>
          <p:cNvPr id="18" name="Ellipse 16">
            <a:extLst>
              <a:ext uri="{FF2B5EF4-FFF2-40B4-BE49-F238E27FC236}">
                <a16:creationId xmlns:a16="http://schemas.microsoft.com/office/drawing/2014/main" id="{78B04233-AB5E-43AF-B80B-A78854F26836}"/>
              </a:ext>
            </a:extLst>
          </p:cNvPr>
          <p:cNvSpPr/>
          <p:nvPr/>
        </p:nvSpPr>
        <p:spPr>
          <a:xfrm>
            <a:off x="4119417" y="1754907"/>
            <a:ext cx="1976585" cy="103446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2060"/>
          </a:solidFill>
          <a:ln w="15873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Métiers et formations de la santé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2h/15j/1 semestre</a:t>
            </a:r>
            <a:endParaRPr lang="fr-FR" sz="11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cxnSp>
        <p:nvCxnSpPr>
          <p:cNvPr id="19" name="Connecteur droit 59">
            <a:extLst>
              <a:ext uri="{FF2B5EF4-FFF2-40B4-BE49-F238E27FC236}">
                <a16:creationId xmlns:a16="http://schemas.microsoft.com/office/drawing/2014/main" id="{39EE2B82-3BD4-49D9-9ED2-491A9F721FA6}"/>
              </a:ext>
            </a:extLst>
          </p:cNvPr>
          <p:cNvCxnSpPr>
            <a:endCxn id="17" idx="1"/>
          </p:cNvCxnSpPr>
          <p:nvPr/>
        </p:nvCxnSpPr>
        <p:spPr>
          <a:xfrm flipH="1">
            <a:off x="5569528" y="6031345"/>
            <a:ext cx="284012" cy="273241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20" name="Connecteur droit 62">
            <a:extLst>
              <a:ext uri="{FF2B5EF4-FFF2-40B4-BE49-F238E27FC236}">
                <a16:creationId xmlns:a16="http://schemas.microsoft.com/office/drawing/2014/main" id="{6207C888-56F5-4EE9-A0F5-85AE5F1E78AC}"/>
              </a:ext>
            </a:extLst>
          </p:cNvPr>
          <p:cNvCxnSpPr/>
          <p:nvPr/>
        </p:nvCxnSpPr>
        <p:spPr>
          <a:xfrm flipV="1">
            <a:off x="9929085" y="2618512"/>
            <a:ext cx="240149" cy="189345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21" name="Connecteur droit 64">
            <a:extLst>
              <a:ext uri="{FF2B5EF4-FFF2-40B4-BE49-F238E27FC236}">
                <a16:creationId xmlns:a16="http://schemas.microsoft.com/office/drawing/2014/main" id="{56E71F49-9F8C-4138-854A-030C7CD91FEC}"/>
              </a:ext>
            </a:extLst>
          </p:cNvPr>
          <p:cNvCxnSpPr/>
          <p:nvPr/>
        </p:nvCxnSpPr>
        <p:spPr>
          <a:xfrm>
            <a:off x="10280068" y="5595698"/>
            <a:ext cx="240149" cy="131618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sp>
        <p:nvSpPr>
          <p:cNvPr id="22" name="ZoneTexte 70">
            <a:extLst>
              <a:ext uri="{FF2B5EF4-FFF2-40B4-BE49-F238E27FC236}">
                <a16:creationId xmlns:a16="http://schemas.microsoft.com/office/drawing/2014/main" id="{45D695B7-70E5-4F0A-918D-B04A341DC137}"/>
              </a:ext>
            </a:extLst>
          </p:cNvPr>
          <p:cNvSpPr txBox="1"/>
          <p:nvPr/>
        </p:nvSpPr>
        <p:spPr>
          <a:xfrm>
            <a:off x="4581235" y="4348017"/>
            <a:ext cx="1192953" cy="646334"/>
          </a:xfrm>
          <a:prstGeom prst="rect">
            <a:avLst/>
          </a:prstGeom>
          <a:noFill/>
          <a:ln cap="rnd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Elargissement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Synthèse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2h/semaine</a:t>
            </a:r>
          </a:p>
        </p:txBody>
      </p:sp>
      <p:sp>
        <p:nvSpPr>
          <p:cNvPr id="23" name="Ellipse 72">
            <a:extLst>
              <a:ext uri="{FF2B5EF4-FFF2-40B4-BE49-F238E27FC236}">
                <a16:creationId xmlns:a16="http://schemas.microsoft.com/office/drawing/2014/main" id="{4A9820BB-3EC8-4298-B82F-E68BAA17DA39}"/>
              </a:ext>
            </a:extLst>
          </p:cNvPr>
          <p:cNvSpPr/>
          <p:nvPr/>
        </p:nvSpPr>
        <p:spPr>
          <a:xfrm>
            <a:off x="3308920" y="4385901"/>
            <a:ext cx="897081" cy="57056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185D9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Psy EN</a:t>
            </a:r>
          </a:p>
        </p:txBody>
      </p:sp>
      <p:cxnSp>
        <p:nvCxnSpPr>
          <p:cNvPr id="24" name="Connecteur droit 74">
            <a:extLst>
              <a:ext uri="{FF2B5EF4-FFF2-40B4-BE49-F238E27FC236}">
                <a16:creationId xmlns:a16="http://schemas.microsoft.com/office/drawing/2014/main" id="{CF37821E-197F-4E6D-8F74-BEE81D813C23}"/>
              </a:ext>
            </a:extLst>
          </p:cNvPr>
          <p:cNvCxnSpPr/>
          <p:nvPr/>
        </p:nvCxnSpPr>
        <p:spPr>
          <a:xfrm>
            <a:off x="4202536" y="4671175"/>
            <a:ext cx="215899" cy="0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29">
            <a:extLst>
              <a:ext uri="{FF2B5EF4-FFF2-40B4-BE49-F238E27FC236}">
                <a16:creationId xmlns:a16="http://schemas.microsoft.com/office/drawing/2014/main" id="{3D92A612-4197-429C-9FC7-CB5C17800B8B}"/>
              </a:ext>
            </a:extLst>
          </p:cNvPr>
          <p:cNvCxnSpPr/>
          <p:nvPr/>
        </p:nvCxnSpPr>
        <p:spPr>
          <a:xfrm flipH="1" flipV="1">
            <a:off x="5624949" y="2710866"/>
            <a:ext cx="1136069" cy="872841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grpSp>
        <p:nvGrpSpPr>
          <p:cNvPr id="3" name="Diagramme 4">
            <a:extLst>
              <a:ext uri="{FF2B5EF4-FFF2-40B4-BE49-F238E27FC236}">
                <a16:creationId xmlns:a16="http://schemas.microsoft.com/office/drawing/2014/main" id="{4535147F-5315-4C7A-A2A4-348E6BD99894}"/>
              </a:ext>
            </a:extLst>
          </p:cNvPr>
          <p:cNvGrpSpPr/>
          <p:nvPr/>
        </p:nvGrpSpPr>
        <p:grpSpPr>
          <a:xfrm>
            <a:off x="4431163" y="2628854"/>
            <a:ext cx="6181408" cy="3497168"/>
            <a:chOff x="4431163" y="2628854"/>
            <a:chExt cx="6181408" cy="3497168"/>
          </a:xfrm>
        </p:grpSpPr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1E42BD43-5608-4E7E-A366-C772E2FD0597}"/>
                </a:ext>
              </a:extLst>
            </p:cNvPr>
            <p:cNvSpPr/>
            <p:nvPr/>
          </p:nvSpPr>
          <p:spPr>
            <a:xfrm>
              <a:off x="6424894" y="3774204"/>
              <a:ext cx="2487286" cy="14985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87291"/>
                <a:gd name="f7" fmla="val 1498575"/>
                <a:gd name="f8" fmla="val 749288"/>
                <a:gd name="f9" fmla="val 335468"/>
                <a:gd name="f10" fmla="val 556799"/>
                <a:gd name="f11" fmla="val 1243646"/>
                <a:gd name="f12" fmla="val 1930493"/>
                <a:gd name="f13" fmla="val 2487292"/>
                <a:gd name="f14" fmla="val 1163108"/>
                <a:gd name="f15" fmla="val 1498576"/>
                <a:gd name="f16" fmla="+- 0 0 -90"/>
                <a:gd name="f17" fmla="*/ f3 1 2487291"/>
                <a:gd name="f18" fmla="*/ f4 1 1498575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2487291"/>
                <a:gd name="f27" fmla="*/ f23 1 1498575"/>
                <a:gd name="f28" fmla="*/ 0 f24 1"/>
                <a:gd name="f29" fmla="*/ 749288 f23 1"/>
                <a:gd name="f30" fmla="*/ 1243646 f24 1"/>
                <a:gd name="f31" fmla="*/ 0 f23 1"/>
                <a:gd name="f32" fmla="*/ 2487292 f24 1"/>
                <a:gd name="f33" fmla="*/ 1498576 f23 1"/>
                <a:gd name="f34" fmla="+- f25 0 f1"/>
                <a:gd name="f35" fmla="*/ f28 1 2487291"/>
                <a:gd name="f36" fmla="*/ f29 1 1498575"/>
                <a:gd name="f37" fmla="*/ f30 1 2487291"/>
                <a:gd name="f38" fmla="*/ f31 1 1498575"/>
                <a:gd name="f39" fmla="*/ f32 1 2487291"/>
                <a:gd name="f40" fmla="*/ f33 1 1498575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2487291" h="1498575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00B0F0"/>
            </a:solidFill>
            <a:ln cap="rnd">
              <a:noFill/>
              <a:prstDash val="solid"/>
            </a:ln>
          </p:spPr>
          <p:txBody>
            <a:bodyPr vert="horz" wrap="square" lIns="375681" tIns="230895" rIns="375681" bIns="230895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Découverte professionnelle</a:t>
              </a:r>
            </a:p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6H</a:t>
              </a:r>
            </a:p>
          </p:txBody>
        </p:sp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0407FC69-5D0F-46D2-A505-F2003C903F5C}"/>
                </a:ext>
              </a:extLst>
            </p:cNvPr>
            <p:cNvSpPr/>
            <p:nvPr/>
          </p:nvSpPr>
          <p:spPr>
            <a:xfrm rot="2530113">
              <a:off x="6645090" y="3757822"/>
              <a:ext cx="384404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4403"/>
                <a:gd name="f7" fmla="val 25550"/>
                <a:gd name="f8" fmla="val 12775"/>
                <a:gd name="f9" fmla="+- 0 0 -90"/>
                <a:gd name="f10" fmla="*/ f3 1 384403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384403"/>
                <a:gd name="f20" fmla="*/ f16 1 25550"/>
                <a:gd name="f21" fmla="*/ 0 f17 1"/>
                <a:gd name="f22" fmla="*/ 12775 f16 1"/>
                <a:gd name="f23" fmla="*/ 384403 f17 1"/>
                <a:gd name="f24" fmla="+- f18 0 f1"/>
                <a:gd name="f25" fmla="*/ f21 1 384403"/>
                <a:gd name="f26" fmla="*/ f22 1 25550"/>
                <a:gd name="f27" fmla="*/ f23 1 384403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384403" h="25550">
                  <a:moveTo>
                    <a:pt x="f6" y="f8"/>
                  </a:moveTo>
                  <a:lnTo>
                    <a:pt x="f5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195288" tIns="3163" rIns="195288" bIns="3163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E21B14A-150B-4765-A5F3-2303DBD5E0E1}"/>
                </a:ext>
              </a:extLst>
            </p:cNvPr>
            <p:cNvSpPr/>
            <p:nvPr/>
          </p:nvSpPr>
          <p:spPr>
            <a:xfrm>
              <a:off x="5567123" y="2901683"/>
              <a:ext cx="1498573" cy="79425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98575"/>
                <a:gd name="f7" fmla="val 794260"/>
                <a:gd name="f8" fmla="val 397130"/>
                <a:gd name="f9" fmla="val 177801"/>
                <a:gd name="f10" fmla="val 335468"/>
                <a:gd name="f11" fmla="val 749288"/>
                <a:gd name="f12" fmla="val 1163108"/>
                <a:gd name="f13" fmla="val 1498576"/>
                <a:gd name="f14" fmla="val 616459"/>
                <a:gd name="f15" fmla="+- 0 0 -90"/>
                <a:gd name="f16" fmla="*/ f3 1 1498575"/>
                <a:gd name="f17" fmla="*/ f4 1 794260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498575"/>
                <a:gd name="f26" fmla="*/ f22 1 794260"/>
                <a:gd name="f27" fmla="*/ 0 f23 1"/>
                <a:gd name="f28" fmla="*/ 397130 f22 1"/>
                <a:gd name="f29" fmla="*/ 749288 f23 1"/>
                <a:gd name="f30" fmla="*/ 0 f22 1"/>
                <a:gd name="f31" fmla="*/ 1498576 f23 1"/>
                <a:gd name="f32" fmla="*/ 794260 f22 1"/>
                <a:gd name="f33" fmla="+- f24 0 f1"/>
                <a:gd name="f34" fmla="*/ f27 1 1498575"/>
                <a:gd name="f35" fmla="*/ f28 1 794260"/>
                <a:gd name="f36" fmla="*/ f29 1 1498575"/>
                <a:gd name="f37" fmla="*/ f30 1 794260"/>
                <a:gd name="f38" fmla="*/ f31 1 1498575"/>
                <a:gd name="f39" fmla="*/ f32 1 794260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498575" h="794260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7"/>
                    <a:pt x="f11" y="f7"/>
                  </a:cubicBezTo>
                  <a:cubicBezTo>
                    <a:pt x="f10" y="f7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31B4E6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26442" tIns="123297" rIns="226442" bIns="123297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TP de stérilisation/</a:t>
              </a:r>
            </a:p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hygiène</a:t>
              </a:r>
            </a:p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Bac pro HPS</a:t>
              </a: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A7E0D402-8880-454D-BE3A-E7F58242BBFC}"/>
                </a:ext>
              </a:extLst>
            </p:cNvPr>
            <p:cNvSpPr/>
            <p:nvPr/>
          </p:nvSpPr>
          <p:spPr>
            <a:xfrm rot="19432551">
              <a:off x="8415571" y="3795860"/>
              <a:ext cx="464816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4821"/>
                <a:gd name="f7" fmla="val 25550"/>
                <a:gd name="f8" fmla="val 12775"/>
                <a:gd name="f9" fmla="+- 0 0 -90"/>
                <a:gd name="f10" fmla="*/ f3 1 464821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464821"/>
                <a:gd name="f20" fmla="*/ f16 1 25550"/>
                <a:gd name="f21" fmla="*/ 0 f17 1"/>
                <a:gd name="f22" fmla="*/ 12775 f16 1"/>
                <a:gd name="f23" fmla="*/ 464821 f17 1"/>
                <a:gd name="f24" fmla="+- f18 0 f1"/>
                <a:gd name="f25" fmla="*/ f21 1 464821"/>
                <a:gd name="f26" fmla="*/ f22 1 25550"/>
                <a:gd name="f27" fmla="*/ f23 1 464821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464821" h="2555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233492" tIns="1152" rIns="233492" bIns="115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6E6447F7-EAED-4145-BF6F-940E237EE062}"/>
                </a:ext>
              </a:extLst>
            </p:cNvPr>
            <p:cNvSpPr/>
            <p:nvPr/>
          </p:nvSpPr>
          <p:spPr>
            <a:xfrm>
              <a:off x="8652189" y="2628854"/>
              <a:ext cx="1498573" cy="12596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98575"/>
                <a:gd name="f7" fmla="val 1259657"/>
                <a:gd name="f8" fmla="val 629829"/>
                <a:gd name="f9" fmla="val 281984"/>
                <a:gd name="f10" fmla="val 335468"/>
                <a:gd name="f11" fmla="val 749288"/>
                <a:gd name="f12" fmla="val 1163108"/>
                <a:gd name="f13" fmla="val 1498576"/>
                <a:gd name="f14" fmla="val 977674"/>
                <a:gd name="f15" fmla="val 1259658"/>
                <a:gd name="f16" fmla="+- 0 0 -90"/>
                <a:gd name="f17" fmla="*/ f3 1 1498575"/>
                <a:gd name="f18" fmla="*/ f4 1 1259657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498575"/>
                <a:gd name="f27" fmla="*/ f23 1 1259657"/>
                <a:gd name="f28" fmla="*/ 0 f24 1"/>
                <a:gd name="f29" fmla="*/ 629829 f23 1"/>
                <a:gd name="f30" fmla="*/ 749288 f24 1"/>
                <a:gd name="f31" fmla="*/ 0 f23 1"/>
                <a:gd name="f32" fmla="*/ 1498576 f24 1"/>
                <a:gd name="f33" fmla="*/ 1259658 f23 1"/>
                <a:gd name="f34" fmla="+- f25 0 f1"/>
                <a:gd name="f35" fmla="*/ f28 1 1498575"/>
                <a:gd name="f36" fmla="*/ f29 1 1259657"/>
                <a:gd name="f37" fmla="*/ f30 1 1498575"/>
                <a:gd name="f38" fmla="*/ f31 1 1259657"/>
                <a:gd name="f39" fmla="*/ f32 1 1498575"/>
                <a:gd name="f40" fmla="*/ f33 1 1259657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1498575" h="1259657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92D050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26442" tIns="191457" rIns="226442" bIns="191457" anchor="ctr" anchorCtr="1" compatLnSpc="1">
              <a:noAutofit/>
            </a:bodyPr>
            <a:lstStyle/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TP de cuisine collective + potager pédagogique</a:t>
              </a:r>
            </a:p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CAP APR</a:t>
              </a: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27C920B1-752D-47A0-9752-D89AC9ABE9F2}"/>
                </a:ext>
              </a:extLst>
            </p:cNvPr>
            <p:cNvSpPr/>
            <p:nvPr/>
          </p:nvSpPr>
          <p:spPr>
            <a:xfrm rot="1230095">
              <a:off x="8717203" y="4950206"/>
              <a:ext cx="253361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53360"/>
                <a:gd name="f7" fmla="val 25550"/>
                <a:gd name="f8" fmla="val 12775"/>
                <a:gd name="f9" fmla="+- 0 0 -90"/>
                <a:gd name="f10" fmla="*/ f3 1 253360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253360"/>
                <a:gd name="f20" fmla="*/ f16 1 25550"/>
                <a:gd name="f21" fmla="*/ 0 f17 1"/>
                <a:gd name="f22" fmla="*/ 12775 f16 1"/>
                <a:gd name="f23" fmla="*/ 253360 f17 1"/>
                <a:gd name="f24" fmla="+- f18 0 f1"/>
                <a:gd name="f25" fmla="*/ f21 1 253360"/>
                <a:gd name="f26" fmla="*/ f22 1 25550"/>
                <a:gd name="f27" fmla="*/ f23 1 253360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253360" h="2555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133045" tIns="6437" rIns="133045" bIns="6437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49607635-0CC4-4B00-BBD0-295A0F5D4F8D}"/>
                </a:ext>
              </a:extLst>
            </p:cNvPr>
            <p:cNvSpPr/>
            <p:nvPr/>
          </p:nvSpPr>
          <p:spPr>
            <a:xfrm>
              <a:off x="8728533" y="4870734"/>
              <a:ext cx="1884038" cy="8026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84039"/>
                <a:gd name="f7" fmla="val 802697"/>
                <a:gd name="f8" fmla="val 401349"/>
                <a:gd name="f9" fmla="val 179690"/>
                <a:gd name="f10" fmla="val 421757"/>
                <a:gd name="f11" fmla="val 942020"/>
                <a:gd name="f12" fmla="val 1462283"/>
                <a:gd name="f13" fmla="val 1884040"/>
                <a:gd name="f14" fmla="val 623008"/>
                <a:gd name="f15" fmla="val 802698"/>
                <a:gd name="f16" fmla="+- 0 0 -90"/>
                <a:gd name="f17" fmla="*/ f3 1 1884039"/>
                <a:gd name="f18" fmla="*/ f4 1 802697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884039"/>
                <a:gd name="f27" fmla="*/ f23 1 802697"/>
                <a:gd name="f28" fmla="*/ 0 f24 1"/>
                <a:gd name="f29" fmla="*/ 401349 f23 1"/>
                <a:gd name="f30" fmla="*/ 942020 f24 1"/>
                <a:gd name="f31" fmla="*/ 0 f23 1"/>
                <a:gd name="f32" fmla="*/ 1884040 f24 1"/>
                <a:gd name="f33" fmla="*/ 802698 f23 1"/>
                <a:gd name="f34" fmla="+- f25 0 f1"/>
                <a:gd name="f35" fmla="*/ f28 1 1884039"/>
                <a:gd name="f36" fmla="*/ f29 1 802697"/>
                <a:gd name="f37" fmla="*/ f30 1 1884039"/>
                <a:gd name="f38" fmla="*/ f31 1 802697"/>
                <a:gd name="f39" fmla="*/ f32 1 1884039"/>
                <a:gd name="f40" fmla="*/ f33 1 802697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1884039" h="802697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595959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82897" tIns="124541" rIns="282897" bIns="124541" anchor="ctr" anchorCtr="1" compatLnSpc="1">
              <a:noAutofit/>
            </a:bodyPr>
            <a:lstStyle/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TP électrotechnique</a:t>
              </a:r>
            </a:p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Bac pro MELEC </a:t>
              </a: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901F46F6-43B1-4396-B550-DD3AC00C8955}"/>
                </a:ext>
              </a:extLst>
            </p:cNvPr>
            <p:cNvSpPr/>
            <p:nvPr/>
          </p:nvSpPr>
          <p:spPr>
            <a:xfrm rot="18975503">
              <a:off x="6741294" y="5251047"/>
              <a:ext cx="307320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7320"/>
                <a:gd name="f7" fmla="val 25550"/>
                <a:gd name="f8" fmla="val 12775"/>
                <a:gd name="f9" fmla="+- 0 0 -90"/>
                <a:gd name="f10" fmla="*/ f3 1 307320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307320"/>
                <a:gd name="f20" fmla="*/ f16 1 25550"/>
                <a:gd name="f21" fmla="*/ 0 f17 1"/>
                <a:gd name="f22" fmla="*/ 12775 f16 1"/>
                <a:gd name="f23" fmla="*/ 307320 f17 1"/>
                <a:gd name="f24" fmla="+- f18 0 f1"/>
                <a:gd name="f25" fmla="*/ f21 1 307320"/>
                <a:gd name="f26" fmla="*/ f22 1 25550"/>
                <a:gd name="f27" fmla="*/ f23 1 307320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307320" h="25550">
                  <a:moveTo>
                    <a:pt x="f6" y="f8"/>
                  </a:moveTo>
                  <a:lnTo>
                    <a:pt x="f5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158675" tIns="5093" rIns="158675" bIns="5093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37B9799-0B43-449B-929A-9938F2B73F52}"/>
                </a:ext>
              </a:extLst>
            </p:cNvPr>
            <p:cNvSpPr/>
            <p:nvPr/>
          </p:nvSpPr>
          <p:spPr>
            <a:xfrm>
              <a:off x="5516410" y="5333183"/>
              <a:ext cx="1783692" cy="79283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83694"/>
                <a:gd name="f7" fmla="val 792836"/>
                <a:gd name="f8" fmla="val 396418"/>
                <a:gd name="f9" fmla="val 177482"/>
                <a:gd name="f10" fmla="val 399294"/>
                <a:gd name="f11" fmla="val 891847"/>
                <a:gd name="f12" fmla="val 1384400"/>
                <a:gd name="f13" fmla="val 615354"/>
                <a:gd name="f14" fmla="+- 0 0 -90"/>
                <a:gd name="f15" fmla="*/ f3 1 1783694"/>
                <a:gd name="f16" fmla="*/ f4 1 792836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783694"/>
                <a:gd name="f25" fmla="*/ f21 1 792836"/>
                <a:gd name="f26" fmla="*/ 0 f22 1"/>
                <a:gd name="f27" fmla="*/ 396418 f21 1"/>
                <a:gd name="f28" fmla="*/ 891847 f22 1"/>
                <a:gd name="f29" fmla="*/ 0 f21 1"/>
                <a:gd name="f30" fmla="*/ 1783694 f22 1"/>
                <a:gd name="f31" fmla="*/ 792836 f21 1"/>
                <a:gd name="f32" fmla="+- f23 0 f1"/>
                <a:gd name="f33" fmla="*/ f26 1 1783694"/>
                <a:gd name="f34" fmla="*/ f27 1 792836"/>
                <a:gd name="f35" fmla="*/ f28 1 1783694"/>
                <a:gd name="f36" fmla="*/ f29 1 792836"/>
                <a:gd name="f37" fmla="*/ f30 1 1783694"/>
                <a:gd name="f38" fmla="*/ f31 1 792836"/>
                <a:gd name="f39" fmla="*/ f17 1 f24"/>
                <a:gd name="f40" fmla="*/ f18 1 f24"/>
                <a:gd name="f41" fmla="*/ f17 1 f25"/>
                <a:gd name="f42" fmla="*/ f19 1 f25"/>
                <a:gd name="f43" fmla="*/ f33 1 f24"/>
                <a:gd name="f44" fmla="*/ f34 1 f25"/>
                <a:gd name="f45" fmla="*/ f35 1 f24"/>
                <a:gd name="f46" fmla="*/ f36 1 f25"/>
                <a:gd name="f47" fmla="*/ f37 1 f24"/>
                <a:gd name="f48" fmla="*/ f38 1 f25"/>
                <a:gd name="f49" fmla="*/ f39 f15 1"/>
                <a:gd name="f50" fmla="*/ f40 f15 1"/>
                <a:gd name="f51" fmla="*/ f42 f16 1"/>
                <a:gd name="f52" fmla="*/ f41 f16 1"/>
                <a:gd name="f53" fmla="*/ f43 f15 1"/>
                <a:gd name="f54" fmla="*/ f44 f16 1"/>
                <a:gd name="f55" fmla="*/ f45 f15 1"/>
                <a:gd name="f56" fmla="*/ f46 f16 1"/>
                <a:gd name="f57" fmla="*/ f47 f15 1"/>
                <a:gd name="f58" fmla="*/ f48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3" y="f54"/>
                </a:cxn>
                <a:cxn ang="f32">
                  <a:pos x="f55" y="f56"/>
                </a:cxn>
                <a:cxn ang="f32">
                  <a:pos x="f57" y="f54"/>
                </a:cxn>
                <a:cxn ang="f32">
                  <a:pos x="f55" y="f58"/>
                </a:cxn>
                <a:cxn ang="f32">
                  <a:pos x="f53" y="f54"/>
                </a:cxn>
              </a:cxnLst>
              <a:rect l="f49" t="f52" r="f50" b="f51"/>
              <a:pathLst>
                <a:path w="1783694" h="792836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7"/>
                    <a:pt x="f11" y="f7"/>
                  </a:cubicBezTo>
                  <a:cubicBezTo>
                    <a:pt x="f10" y="f7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FFFF00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68202" tIns="123096" rIns="268202" bIns="123096" anchor="ctr" anchorCtr="1" compatLnSpc="1">
              <a:noAutofit/>
            </a:bodyPr>
            <a:lstStyle/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TP de tapisserie d’ameublement</a:t>
              </a:r>
            </a:p>
            <a:p>
              <a:pPr marL="0" marR="0" lvl="0" indent="0" algn="ctr" defTabSz="46672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05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Bac pro MA</a:t>
              </a: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9D503DE2-4471-4DCF-855A-F36E8AD67651}"/>
                </a:ext>
              </a:extLst>
            </p:cNvPr>
            <p:cNvSpPr/>
            <p:nvPr/>
          </p:nvSpPr>
          <p:spPr>
            <a:xfrm rot="21375978">
              <a:off x="5926400" y="4607881"/>
              <a:ext cx="506275" cy="255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06274"/>
                <a:gd name="f7" fmla="val 25550"/>
                <a:gd name="f8" fmla="val 12775"/>
                <a:gd name="f9" fmla="+- 0 0 -90"/>
                <a:gd name="f10" fmla="*/ f3 1 506274"/>
                <a:gd name="f11" fmla="*/ f4 1 2555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506274"/>
                <a:gd name="f20" fmla="*/ f16 1 25550"/>
                <a:gd name="f21" fmla="*/ 0 f17 1"/>
                <a:gd name="f22" fmla="*/ 12775 f16 1"/>
                <a:gd name="f23" fmla="*/ 506274 f17 1"/>
                <a:gd name="f24" fmla="+- f18 0 f1"/>
                <a:gd name="f25" fmla="*/ f21 1 506274"/>
                <a:gd name="f26" fmla="*/ f22 1 25550"/>
                <a:gd name="f27" fmla="*/ f23 1 506274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506274" h="25550">
                  <a:moveTo>
                    <a:pt x="f6" y="f8"/>
                  </a:moveTo>
                  <a:lnTo>
                    <a:pt x="f5" y="f8"/>
                  </a:lnTo>
                </a:path>
              </a:pathLst>
            </a:custGeom>
            <a:noFill/>
            <a:ln w="15873" cap="rnd">
              <a:solidFill>
                <a:srgbClr val="31B4E6"/>
              </a:solidFill>
              <a:prstDash val="solid"/>
            </a:ln>
          </p:spPr>
          <p:txBody>
            <a:bodyPr vert="horz" wrap="square" lIns="253179" tIns="118" rIns="253179" bIns="118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BCA5BD63-F3D9-4668-B6C9-33174690A079}"/>
                </a:ext>
              </a:extLst>
            </p:cNvPr>
            <p:cNvSpPr/>
            <p:nvPr/>
          </p:nvSpPr>
          <p:spPr>
            <a:xfrm rot="10799991">
              <a:off x="4431163" y="4123129"/>
              <a:ext cx="1498573" cy="11254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98575"/>
                <a:gd name="f7" fmla="val 1125430"/>
                <a:gd name="f8" fmla="val 562715"/>
                <a:gd name="f9" fmla="val 251936"/>
                <a:gd name="f10" fmla="val 1163107"/>
                <a:gd name="f11" fmla="val 749287"/>
                <a:gd name="f12" fmla="val 335467"/>
                <a:gd name="f13" fmla="val 873494"/>
                <a:gd name="f14" fmla="+- 0 0 -90"/>
                <a:gd name="f15" fmla="*/ f3 1 1498575"/>
                <a:gd name="f16" fmla="*/ f4 1 112543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498575"/>
                <a:gd name="f25" fmla="*/ f21 1 1125430"/>
                <a:gd name="f26" fmla="*/ 0 f22 1"/>
                <a:gd name="f27" fmla="*/ 562715 f21 1"/>
                <a:gd name="f28" fmla="*/ 749288 f22 1"/>
                <a:gd name="f29" fmla="*/ 0 f21 1"/>
                <a:gd name="f30" fmla="*/ 1498576 f22 1"/>
                <a:gd name="f31" fmla="*/ 1125430 f21 1"/>
                <a:gd name="f32" fmla="+- f23 0 f1"/>
                <a:gd name="f33" fmla="*/ f26 1 1498575"/>
                <a:gd name="f34" fmla="*/ f27 1 1125430"/>
                <a:gd name="f35" fmla="*/ f28 1 1498575"/>
                <a:gd name="f36" fmla="*/ f29 1 1125430"/>
                <a:gd name="f37" fmla="*/ f30 1 1498575"/>
                <a:gd name="f38" fmla="*/ f31 1 1125430"/>
                <a:gd name="f39" fmla="*/ f17 1 f24"/>
                <a:gd name="f40" fmla="*/ f18 1 f24"/>
                <a:gd name="f41" fmla="*/ f17 1 f25"/>
                <a:gd name="f42" fmla="*/ f19 1 f25"/>
                <a:gd name="f43" fmla="*/ f33 1 f24"/>
                <a:gd name="f44" fmla="*/ f34 1 f25"/>
                <a:gd name="f45" fmla="*/ f35 1 f24"/>
                <a:gd name="f46" fmla="*/ f36 1 f25"/>
                <a:gd name="f47" fmla="*/ f37 1 f24"/>
                <a:gd name="f48" fmla="*/ f38 1 f25"/>
                <a:gd name="f49" fmla="*/ f39 f15 1"/>
                <a:gd name="f50" fmla="*/ f40 f15 1"/>
                <a:gd name="f51" fmla="*/ f42 f16 1"/>
                <a:gd name="f52" fmla="*/ f41 f16 1"/>
                <a:gd name="f53" fmla="*/ f43 f15 1"/>
                <a:gd name="f54" fmla="*/ f44 f16 1"/>
                <a:gd name="f55" fmla="*/ f45 f15 1"/>
                <a:gd name="f56" fmla="*/ f46 f16 1"/>
                <a:gd name="f57" fmla="*/ f47 f15 1"/>
                <a:gd name="f58" fmla="*/ f48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3" y="f54"/>
                </a:cxn>
                <a:cxn ang="f32">
                  <a:pos x="f55" y="f56"/>
                </a:cxn>
                <a:cxn ang="f32">
                  <a:pos x="f57" y="f54"/>
                </a:cxn>
                <a:cxn ang="f32">
                  <a:pos x="f55" y="f58"/>
                </a:cxn>
                <a:cxn ang="f32">
                  <a:pos x="f53" y="f54"/>
                </a:cxn>
              </a:cxnLst>
              <a:rect l="f49" t="f52" r="f50" b="f51"/>
              <a:pathLst>
                <a:path w="1498575" h="1125430">
                  <a:moveTo>
                    <a:pt x="f6" y="f8"/>
                  </a:moveTo>
                  <a:cubicBezTo>
                    <a:pt x="f6" y="f9"/>
                    <a:pt x="f10" y="f5"/>
                    <a:pt x="f11" y="f5"/>
                  </a:cubicBezTo>
                  <a:cubicBezTo>
                    <a:pt x="f12" y="f5"/>
                    <a:pt x="f5" y="f9"/>
                    <a:pt x="f5" y="f8"/>
                  </a:cubicBezTo>
                  <a:cubicBezTo>
                    <a:pt x="f5" y="f13"/>
                    <a:pt x="f12" y="f7"/>
                    <a:pt x="f11" y="f7"/>
                  </a:cubicBezTo>
                  <a:cubicBezTo>
                    <a:pt x="f10" y="f7"/>
                    <a:pt x="f6" y="f13"/>
                    <a:pt x="f6" y="f8"/>
                  </a:cubicBezTo>
                  <a:close/>
                </a:path>
              </a:pathLst>
            </a:custGeom>
            <a:solidFill>
              <a:srgbClr val="E833BF"/>
            </a:solidFill>
            <a:ln cap="rnd">
              <a:noFill/>
              <a:prstDash val="solid"/>
            </a:ln>
            <a:effectLst>
              <a:outerShdw dist="25402" dir="5400000" algn="tl">
                <a:srgbClr val="000000">
                  <a:alpha val="25000"/>
                </a:srgbClr>
              </a:outerShdw>
            </a:effectLst>
          </p:spPr>
          <p:txBody>
            <a:bodyPr vert="horz" wrap="square" lIns="252484" tIns="197830" rIns="252484" bIns="197839" anchor="ctr" anchorCtr="1" compatLnSpc="1">
              <a:noAutofit/>
            </a:bodyPr>
            <a:lstStyle/>
            <a:p>
              <a:pPr marL="0" marR="0" lvl="0" indent="0" algn="ctr" defTabSz="23114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52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endParaRPr>
            </a:p>
          </p:txBody>
        </p:sp>
      </p:grpSp>
      <p:sp>
        <p:nvSpPr>
          <p:cNvPr id="15" name="Ellipse 13">
            <a:extLst>
              <a:ext uri="{FF2B5EF4-FFF2-40B4-BE49-F238E27FC236}">
                <a16:creationId xmlns:a16="http://schemas.microsoft.com/office/drawing/2014/main" id="{EB5F7B30-7D6F-4A42-ACD3-7E1D061E82F6}"/>
              </a:ext>
            </a:extLst>
          </p:cNvPr>
          <p:cNvSpPr/>
          <p:nvPr/>
        </p:nvSpPr>
        <p:spPr>
          <a:xfrm>
            <a:off x="9975271" y="1660239"/>
            <a:ext cx="1976585" cy="120303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B05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Métiers et formations de l’hôtellerie et de l’environnement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2h/15j/1 semestre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6" name="Ellipse 14">
            <a:extLst>
              <a:ext uri="{FF2B5EF4-FFF2-40B4-BE49-F238E27FC236}">
                <a16:creationId xmlns:a16="http://schemas.microsoft.com/office/drawing/2014/main" id="{D40C21F1-3773-4AE8-806D-59B4A6E8359F}"/>
              </a:ext>
            </a:extLst>
          </p:cNvPr>
          <p:cNvSpPr/>
          <p:nvPr/>
        </p:nvSpPr>
        <p:spPr>
          <a:xfrm>
            <a:off x="10021449" y="5690366"/>
            <a:ext cx="1976585" cy="90824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353535"/>
          </a:solidFill>
          <a:ln w="15873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Métiers et formations du bâtiment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2h/15j/1 semestre</a:t>
            </a:r>
          </a:p>
        </p:txBody>
      </p:sp>
      <p:sp>
        <p:nvSpPr>
          <p:cNvPr id="17" name="Ellipse 15">
            <a:extLst>
              <a:ext uri="{FF2B5EF4-FFF2-40B4-BE49-F238E27FC236}">
                <a16:creationId xmlns:a16="http://schemas.microsoft.com/office/drawing/2014/main" id="{CDC3208E-A73D-4BEC-B9BC-5A784DB66705}"/>
              </a:ext>
            </a:extLst>
          </p:cNvPr>
          <p:cNvSpPr/>
          <p:nvPr/>
        </p:nvSpPr>
        <p:spPr>
          <a:xfrm>
            <a:off x="3592942" y="5787356"/>
            <a:ext cx="1976585" cy="103446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Métiers de formations et de l’artisanat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2h/15j/1 semestre</a:t>
            </a:r>
          </a:p>
        </p:txBody>
      </p:sp>
      <p:sp>
        <p:nvSpPr>
          <p:cNvPr id="18" name="Ellipse 16">
            <a:extLst>
              <a:ext uri="{FF2B5EF4-FFF2-40B4-BE49-F238E27FC236}">
                <a16:creationId xmlns:a16="http://schemas.microsoft.com/office/drawing/2014/main" id="{FA9D3093-450E-4EB2-B8D8-992F4B036A08}"/>
              </a:ext>
            </a:extLst>
          </p:cNvPr>
          <p:cNvSpPr/>
          <p:nvPr/>
        </p:nvSpPr>
        <p:spPr>
          <a:xfrm>
            <a:off x="4119417" y="1754907"/>
            <a:ext cx="1976585" cy="103446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2060"/>
          </a:solidFill>
          <a:ln w="15873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Métiers et formations de la santé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2h/15j/1 semestre</a:t>
            </a:r>
            <a:endParaRPr lang="fr-FR" sz="11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9" name="Ellipse 17">
            <a:extLst>
              <a:ext uri="{FF2B5EF4-FFF2-40B4-BE49-F238E27FC236}">
                <a16:creationId xmlns:a16="http://schemas.microsoft.com/office/drawing/2014/main" id="{00B22022-D5CB-4257-BB6E-4491FC462ED8}"/>
              </a:ext>
            </a:extLst>
          </p:cNvPr>
          <p:cNvSpPr/>
          <p:nvPr/>
        </p:nvSpPr>
        <p:spPr>
          <a:xfrm>
            <a:off x="6631713" y="2064331"/>
            <a:ext cx="1136068" cy="53571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Agent de stérilisation</a:t>
            </a:r>
          </a:p>
        </p:txBody>
      </p:sp>
      <p:sp>
        <p:nvSpPr>
          <p:cNvPr id="20" name="Ellipse 18">
            <a:extLst>
              <a:ext uri="{FF2B5EF4-FFF2-40B4-BE49-F238E27FC236}">
                <a16:creationId xmlns:a16="http://schemas.microsoft.com/office/drawing/2014/main" id="{D2654604-FC9F-4960-B9DC-C2E67A4538DC}"/>
              </a:ext>
            </a:extLst>
          </p:cNvPr>
          <p:cNvSpPr/>
          <p:nvPr/>
        </p:nvSpPr>
        <p:spPr>
          <a:xfrm>
            <a:off x="6423888" y="1440874"/>
            <a:ext cx="1136068" cy="3278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Infirmièr(e) DE</a:t>
            </a:r>
          </a:p>
        </p:txBody>
      </p:sp>
      <p:sp>
        <p:nvSpPr>
          <p:cNvPr id="21" name="Ellipse 19">
            <a:extLst>
              <a:ext uri="{FF2B5EF4-FFF2-40B4-BE49-F238E27FC236}">
                <a16:creationId xmlns:a16="http://schemas.microsoft.com/office/drawing/2014/main" id="{BB0883B3-DDC9-41C6-BF54-03964A440A4A}"/>
              </a:ext>
            </a:extLst>
          </p:cNvPr>
          <p:cNvSpPr/>
          <p:nvPr/>
        </p:nvSpPr>
        <p:spPr>
          <a:xfrm>
            <a:off x="6063669" y="1013694"/>
            <a:ext cx="1136068" cy="3278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IBODE</a:t>
            </a:r>
          </a:p>
        </p:txBody>
      </p:sp>
      <p:sp>
        <p:nvSpPr>
          <p:cNvPr id="22" name="Ellipse 20">
            <a:extLst>
              <a:ext uri="{FF2B5EF4-FFF2-40B4-BE49-F238E27FC236}">
                <a16:creationId xmlns:a16="http://schemas.microsoft.com/office/drawing/2014/main" id="{7829B0A9-DB09-466E-A24D-E5477D83E428}"/>
              </a:ext>
            </a:extLst>
          </p:cNvPr>
          <p:cNvSpPr/>
          <p:nvPr/>
        </p:nvSpPr>
        <p:spPr>
          <a:xfrm>
            <a:off x="5232397" y="528788"/>
            <a:ext cx="1242294" cy="3278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Aide soignant(e)</a:t>
            </a:r>
          </a:p>
        </p:txBody>
      </p:sp>
      <p:sp>
        <p:nvSpPr>
          <p:cNvPr id="23" name="Ellipse 21">
            <a:extLst>
              <a:ext uri="{FF2B5EF4-FFF2-40B4-BE49-F238E27FC236}">
                <a16:creationId xmlns:a16="http://schemas.microsoft.com/office/drawing/2014/main" id="{EDCED706-1B0E-44A3-B508-8EB8632406EF}"/>
              </a:ext>
            </a:extLst>
          </p:cNvPr>
          <p:cNvSpPr/>
          <p:nvPr/>
        </p:nvSpPr>
        <p:spPr>
          <a:xfrm>
            <a:off x="3916210" y="86977"/>
            <a:ext cx="1242294" cy="4787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Préparateur en pharmacie</a:t>
            </a:r>
          </a:p>
        </p:txBody>
      </p:sp>
      <p:sp>
        <p:nvSpPr>
          <p:cNvPr id="24" name="Ellipse 22">
            <a:extLst>
              <a:ext uri="{FF2B5EF4-FFF2-40B4-BE49-F238E27FC236}">
                <a16:creationId xmlns:a16="http://schemas.microsoft.com/office/drawing/2014/main" id="{1C991B48-2BB2-461D-8D46-8DB46E30ABC3}"/>
              </a:ext>
            </a:extLst>
          </p:cNvPr>
          <p:cNvSpPr/>
          <p:nvPr/>
        </p:nvSpPr>
        <p:spPr>
          <a:xfrm>
            <a:off x="2512286" y="565730"/>
            <a:ext cx="1403924" cy="3278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Brancardier(e)</a:t>
            </a:r>
          </a:p>
        </p:txBody>
      </p:sp>
      <p:sp>
        <p:nvSpPr>
          <p:cNvPr id="25" name="Ellipse 23">
            <a:extLst>
              <a:ext uri="{FF2B5EF4-FFF2-40B4-BE49-F238E27FC236}">
                <a16:creationId xmlns:a16="http://schemas.microsoft.com/office/drawing/2014/main" id="{3BE95F56-7B0E-489C-9AA0-DAAFB31F91E1}"/>
              </a:ext>
            </a:extLst>
          </p:cNvPr>
          <p:cNvSpPr/>
          <p:nvPr/>
        </p:nvSpPr>
        <p:spPr>
          <a:xfrm>
            <a:off x="1817260" y="1112980"/>
            <a:ext cx="1403924" cy="3278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Assistant(e) dentaire</a:t>
            </a:r>
          </a:p>
        </p:txBody>
      </p:sp>
      <p:sp>
        <p:nvSpPr>
          <p:cNvPr id="26" name="Ellipse 24">
            <a:extLst>
              <a:ext uri="{FF2B5EF4-FFF2-40B4-BE49-F238E27FC236}">
                <a16:creationId xmlns:a16="http://schemas.microsoft.com/office/drawing/2014/main" id="{4DE28618-531B-4D06-9FDD-B437392811F8}"/>
              </a:ext>
            </a:extLst>
          </p:cNvPr>
          <p:cNvSpPr/>
          <p:nvPr/>
        </p:nvSpPr>
        <p:spPr>
          <a:xfrm>
            <a:off x="1115293" y="1660239"/>
            <a:ext cx="1403924" cy="3278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Assistant(e)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vétérinaire</a:t>
            </a:r>
          </a:p>
        </p:txBody>
      </p:sp>
      <p:sp>
        <p:nvSpPr>
          <p:cNvPr id="27" name="Ellipse 25">
            <a:extLst>
              <a:ext uri="{FF2B5EF4-FFF2-40B4-BE49-F238E27FC236}">
                <a16:creationId xmlns:a16="http://schemas.microsoft.com/office/drawing/2014/main" id="{D8D90A9A-3074-43C0-80C3-EF5C8D9060B4}"/>
              </a:ext>
            </a:extLst>
          </p:cNvPr>
          <p:cNvSpPr/>
          <p:nvPr/>
        </p:nvSpPr>
        <p:spPr>
          <a:xfrm>
            <a:off x="1020616" y="2346039"/>
            <a:ext cx="1403924" cy="3278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Secrétaire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médical</a:t>
            </a:r>
          </a:p>
        </p:txBody>
      </p:sp>
      <p:sp>
        <p:nvSpPr>
          <p:cNvPr id="28" name="Ellipse 26">
            <a:extLst>
              <a:ext uri="{FF2B5EF4-FFF2-40B4-BE49-F238E27FC236}">
                <a16:creationId xmlns:a16="http://schemas.microsoft.com/office/drawing/2014/main" id="{54A5B45A-7526-49D8-9E41-99A1014F4E58}"/>
              </a:ext>
            </a:extLst>
          </p:cNvPr>
          <p:cNvSpPr/>
          <p:nvPr/>
        </p:nvSpPr>
        <p:spPr>
          <a:xfrm>
            <a:off x="1209961" y="3001819"/>
            <a:ext cx="1537847" cy="3278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Ambulancier(e)</a:t>
            </a:r>
          </a:p>
        </p:txBody>
      </p:sp>
      <p:sp>
        <p:nvSpPr>
          <p:cNvPr id="29" name="Ellipse 27">
            <a:extLst>
              <a:ext uri="{FF2B5EF4-FFF2-40B4-BE49-F238E27FC236}">
                <a16:creationId xmlns:a16="http://schemas.microsoft.com/office/drawing/2014/main" id="{9B2D031D-D386-49A1-8CA8-94B30A3AD436}"/>
              </a:ext>
            </a:extLst>
          </p:cNvPr>
          <p:cNvSpPr/>
          <p:nvPr/>
        </p:nvSpPr>
        <p:spPr>
          <a:xfrm>
            <a:off x="1817260" y="3657600"/>
            <a:ext cx="1632514" cy="3278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70C0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Pharmacienn(e)</a:t>
            </a:r>
          </a:p>
        </p:txBody>
      </p:sp>
      <p:cxnSp>
        <p:nvCxnSpPr>
          <p:cNvPr id="30" name="Connecteur droit 31">
            <a:extLst>
              <a:ext uri="{FF2B5EF4-FFF2-40B4-BE49-F238E27FC236}">
                <a16:creationId xmlns:a16="http://schemas.microsoft.com/office/drawing/2014/main" id="{C0AC9F03-FD78-44BB-A791-19F8C442C909}"/>
              </a:ext>
            </a:extLst>
          </p:cNvPr>
          <p:cNvCxnSpPr/>
          <p:nvPr/>
        </p:nvCxnSpPr>
        <p:spPr>
          <a:xfrm>
            <a:off x="6096003" y="2346039"/>
            <a:ext cx="531083" cy="0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31" name="Connecteur droit 33">
            <a:extLst>
              <a:ext uri="{FF2B5EF4-FFF2-40B4-BE49-F238E27FC236}">
                <a16:creationId xmlns:a16="http://schemas.microsoft.com/office/drawing/2014/main" id="{86B72F8E-0557-4BCE-85B3-9A7D7DC7C816}"/>
              </a:ext>
            </a:extLst>
          </p:cNvPr>
          <p:cNvCxnSpPr>
            <a:endCxn id="20" idx="3"/>
          </p:cNvCxnSpPr>
          <p:nvPr/>
        </p:nvCxnSpPr>
        <p:spPr>
          <a:xfrm flipV="1">
            <a:off x="5929746" y="1604817"/>
            <a:ext cx="494142" cy="383308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32" name="Connecteur droit 35">
            <a:extLst>
              <a:ext uri="{FF2B5EF4-FFF2-40B4-BE49-F238E27FC236}">
                <a16:creationId xmlns:a16="http://schemas.microsoft.com/office/drawing/2014/main" id="{527A2DC8-9B1C-4947-ABEE-23D95A17D3D2}"/>
              </a:ext>
            </a:extLst>
          </p:cNvPr>
          <p:cNvCxnSpPr>
            <a:endCxn id="21" idx="3"/>
          </p:cNvCxnSpPr>
          <p:nvPr/>
        </p:nvCxnSpPr>
        <p:spPr>
          <a:xfrm flipV="1">
            <a:off x="5643420" y="1177637"/>
            <a:ext cx="420249" cy="651163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33" name="Connecteur droit 37">
            <a:extLst>
              <a:ext uri="{FF2B5EF4-FFF2-40B4-BE49-F238E27FC236}">
                <a16:creationId xmlns:a16="http://schemas.microsoft.com/office/drawing/2014/main" id="{B0339C58-FF98-4981-8BCF-0C466EDA6769}"/>
              </a:ext>
            </a:extLst>
          </p:cNvPr>
          <p:cNvCxnSpPr/>
          <p:nvPr/>
        </p:nvCxnSpPr>
        <p:spPr>
          <a:xfrm flipV="1">
            <a:off x="5232397" y="893624"/>
            <a:ext cx="503387" cy="861283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34" name="Connecteur droit 39">
            <a:extLst>
              <a:ext uri="{FF2B5EF4-FFF2-40B4-BE49-F238E27FC236}">
                <a16:creationId xmlns:a16="http://schemas.microsoft.com/office/drawing/2014/main" id="{508FFF18-00C8-4627-ADD8-BBC8F7049B36}"/>
              </a:ext>
            </a:extLst>
          </p:cNvPr>
          <p:cNvCxnSpPr>
            <a:endCxn id="23" idx="2"/>
          </p:cNvCxnSpPr>
          <p:nvPr/>
        </p:nvCxnSpPr>
        <p:spPr>
          <a:xfrm flipH="1" flipV="1">
            <a:off x="4537362" y="565730"/>
            <a:ext cx="390239" cy="1189177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35" name="Connecteur droit 41">
            <a:extLst>
              <a:ext uri="{FF2B5EF4-FFF2-40B4-BE49-F238E27FC236}">
                <a16:creationId xmlns:a16="http://schemas.microsoft.com/office/drawing/2014/main" id="{DD814DE2-D2B0-4C68-8C1C-7E408AEDDC8D}"/>
              </a:ext>
            </a:extLst>
          </p:cNvPr>
          <p:cNvCxnSpPr>
            <a:endCxn id="24" idx="6"/>
          </p:cNvCxnSpPr>
          <p:nvPr/>
        </p:nvCxnSpPr>
        <p:spPr>
          <a:xfrm flipH="1" flipV="1">
            <a:off x="3710616" y="845600"/>
            <a:ext cx="870619" cy="983200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36" name="Connecteur droit 43">
            <a:extLst>
              <a:ext uri="{FF2B5EF4-FFF2-40B4-BE49-F238E27FC236}">
                <a16:creationId xmlns:a16="http://schemas.microsoft.com/office/drawing/2014/main" id="{0E86592A-8C53-47F3-B98D-EF37E70E7659}"/>
              </a:ext>
            </a:extLst>
          </p:cNvPr>
          <p:cNvCxnSpPr/>
          <p:nvPr/>
        </p:nvCxnSpPr>
        <p:spPr>
          <a:xfrm flipH="1" flipV="1">
            <a:off x="3177311" y="1350047"/>
            <a:ext cx="1025225" cy="684730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37" name="Connecteur droit 45">
            <a:extLst>
              <a:ext uri="{FF2B5EF4-FFF2-40B4-BE49-F238E27FC236}">
                <a16:creationId xmlns:a16="http://schemas.microsoft.com/office/drawing/2014/main" id="{1F8426F7-46E5-485D-8535-BBF05C425E6C}"/>
              </a:ext>
            </a:extLst>
          </p:cNvPr>
          <p:cNvCxnSpPr>
            <a:endCxn id="26" idx="1"/>
          </p:cNvCxnSpPr>
          <p:nvPr/>
        </p:nvCxnSpPr>
        <p:spPr>
          <a:xfrm flipH="1" flipV="1">
            <a:off x="2519217" y="1824182"/>
            <a:ext cx="1572485" cy="429493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38" name="Connecteur droit 47">
            <a:extLst>
              <a:ext uri="{FF2B5EF4-FFF2-40B4-BE49-F238E27FC236}">
                <a16:creationId xmlns:a16="http://schemas.microsoft.com/office/drawing/2014/main" id="{DCAB6594-2355-4D53-B40F-D3823D112189}"/>
              </a:ext>
            </a:extLst>
          </p:cNvPr>
          <p:cNvCxnSpPr/>
          <p:nvPr/>
        </p:nvCxnSpPr>
        <p:spPr>
          <a:xfrm flipH="1">
            <a:off x="2424540" y="2419923"/>
            <a:ext cx="1694877" cy="110843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39" name="Connecteur droit 49">
            <a:extLst>
              <a:ext uri="{FF2B5EF4-FFF2-40B4-BE49-F238E27FC236}">
                <a16:creationId xmlns:a16="http://schemas.microsoft.com/office/drawing/2014/main" id="{6809078A-4C91-4A4A-B928-7D48D2750A9E}"/>
              </a:ext>
            </a:extLst>
          </p:cNvPr>
          <p:cNvCxnSpPr>
            <a:endCxn id="28" idx="1"/>
          </p:cNvCxnSpPr>
          <p:nvPr/>
        </p:nvCxnSpPr>
        <p:spPr>
          <a:xfrm flipH="1">
            <a:off x="2747817" y="2530766"/>
            <a:ext cx="1454719" cy="634996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40" name="Connecteur droit 51">
            <a:extLst>
              <a:ext uri="{FF2B5EF4-FFF2-40B4-BE49-F238E27FC236}">
                <a16:creationId xmlns:a16="http://schemas.microsoft.com/office/drawing/2014/main" id="{CB5DAD13-E035-4DCB-89DA-C3C968A9C333}"/>
              </a:ext>
            </a:extLst>
          </p:cNvPr>
          <p:cNvCxnSpPr/>
          <p:nvPr/>
        </p:nvCxnSpPr>
        <p:spPr>
          <a:xfrm flipH="1">
            <a:off x="3435931" y="2710875"/>
            <a:ext cx="1006763" cy="1020617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41" name="Connecteur droit 59">
            <a:extLst>
              <a:ext uri="{FF2B5EF4-FFF2-40B4-BE49-F238E27FC236}">
                <a16:creationId xmlns:a16="http://schemas.microsoft.com/office/drawing/2014/main" id="{6EBF235F-F606-428C-BBB5-2AF3D272969B}"/>
              </a:ext>
            </a:extLst>
          </p:cNvPr>
          <p:cNvCxnSpPr>
            <a:endCxn id="17" idx="1"/>
          </p:cNvCxnSpPr>
          <p:nvPr/>
        </p:nvCxnSpPr>
        <p:spPr>
          <a:xfrm flipH="1">
            <a:off x="5569528" y="6031345"/>
            <a:ext cx="284012" cy="273241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42" name="Connecteur droit 62">
            <a:extLst>
              <a:ext uri="{FF2B5EF4-FFF2-40B4-BE49-F238E27FC236}">
                <a16:creationId xmlns:a16="http://schemas.microsoft.com/office/drawing/2014/main" id="{CA6D1A32-1091-4858-AE3E-43F8E661BDE1}"/>
              </a:ext>
            </a:extLst>
          </p:cNvPr>
          <p:cNvCxnSpPr/>
          <p:nvPr/>
        </p:nvCxnSpPr>
        <p:spPr>
          <a:xfrm flipV="1">
            <a:off x="9929085" y="2618512"/>
            <a:ext cx="240149" cy="189345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cxnSp>
        <p:nvCxnSpPr>
          <p:cNvPr id="43" name="Connecteur droit 64">
            <a:extLst>
              <a:ext uri="{FF2B5EF4-FFF2-40B4-BE49-F238E27FC236}">
                <a16:creationId xmlns:a16="http://schemas.microsoft.com/office/drawing/2014/main" id="{A10E30E5-207A-42FF-98B1-26DC4B05A526}"/>
              </a:ext>
            </a:extLst>
          </p:cNvPr>
          <p:cNvCxnSpPr/>
          <p:nvPr/>
        </p:nvCxnSpPr>
        <p:spPr>
          <a:xfrm>
            <a:off x="10280068" y="5595698"/>
            <a:ext cx="240149" cy="131618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  <p:sp>
        <p:nvSpPr>
          <p:cNvPr id="44" name="ZoneTexte 70">
            <a:extLst>
              <a:ext uri="{FF2B5EF4-FFF2-40B4-BE49-F238E27FC236}">
                <a16:creationId xmlns:a16="http://schemas.microsoft.com/office/drawing/2014/main" id="{14760154-4F6C-4C79-9A19-24536C2CE540}"/>
              </a:ext>
            </a:extLst>
          </p:cNvPr>
          <p:cNvSpPr txBox="1"/>
          <p:nvPr/>
        </p:nvSpPr>
        <p:spPr>
          <a:xfrm>
            <a:off x="4581235" y="4348017"/>
            <a:ext cx="1192953" cy="646334"/>
          </a:xfrm>
          <a:prstGeom prst="rect">
            <a:avLst/>
          </a:prstGeom>
          <a:noFill/>
          <a:ln cap="rnd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Elargissement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Synthèse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2h/semaine</a:t>
            </a:r>
          </a:p>
        </p:txBody>
      </p:sp>
      <p:sp>
        <p:nvSpPr>
          <p:cNvPr id="45" name="Ellipse 72">
            <a:extLst>
              <a:ext uri="{FF2B5EF4-FFF2-40B4-BE49-F238E27FC236}">
                <a16:creationId xmlns:a16="http://schemas.microsoft.com/office/drawing/2014/main" id="{71D7F72A-FCB8-48D4-BE5A-771790CAF91D}"/>
              </a:ext>
            </a:extLst>
          </p:cNvPr>
          <p:cNvSpPr/>
          <p:nvPr/>
        </p:nvSpPr>
        <p:spPr>
          <a:xfrm>
            <a:off x="3308920" y="4385901"/>
            <a:ext cx="897081" cy="57056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185D9"/>
          </a:solidFill>
          <a:ln w="3172" cap="rnd">
            <a:solidFill>
              <a:srgbClr val="24242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Psy EN</a:t>
            </a:r>
          </a:p>
        </p:txBody>
      </p:sp>
      <p:cxnSp>
        <p:nvCxnSpPr>
          <p:cNvPr id="46" name="Connecteur droit 74">
            <a:extLst>
              <a:ext uri="{FF2B5EF4-FFF2-40B4-BE49-F238E27FC236}">
                <a16:creationId xmlns:a16="http://schemas.microsoft.com/office/drawing/2014/main" id="{84A26B46-D984-4FCE-B5AC-3999A2473450}"/>
              </a:ext>
            </a:extLst>
          </p:cNvPr>
          <p:cNvCxnSpPr/>
          <p:nvPr/>
        </p:nvCxnSpPr>
        <p:spPr>
          <a:xfrm>
            <a:off x="4202536" y="4671175"/>
            <a:ext cx="215899" cy="0"/>
          </a:xfrm>
          <a:prstGeom prst="straightConnector1">
            <a:avLst/>
          </a:prstGeom>
          <a:noFill/>
          <a:ln w="9528" cap="rnd">
            <a:solidFill>
              <a:srgbClr val="323232"/>
            </a:solidFill>
            <a:prstDash val="soli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B9F4EF-12D1-40FF-A804-D8EF6B235B6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Intérêt de cette organisation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5B0806-5AA6-4E30-8958-0F7619EDE51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montrer aux élèves que l’enseignement professionnel est une autre manière d’apprendre, plus adaptée à leur profil cognitif.</a:t>
            </a:r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endParaRPr lang="fr-FR"/>
          </a:p>
          <a:p>
            <a:pPr lvl="0"/>
            <a:r>
              <a:rPr lang="fr-FR"/>
              <a:t>favoriser l’acceptation et surtout l’adhésion précoce à cette orientation. </a:t>
            </a:r>
          </a:p>
          <a:p>
            <a:pPr marL="0" lvl="0" indent="0">
              <a:buNone/>
            </a:pPr>
            <a:r>
              <a:rPr lang="fr-FR"/>
              <a:t>« les élèves sont plus heureux et n’ont pas l’impression de se faire leurrer, ils sont fiers d’aller et d’être en lycée professionnel  ».</a:t>
            </a:r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endParaRPr lang="fr-FR"/>
          </a:p>
          <a:p>
            <a:pPr lvl="0"/>
            <a:r>
              <a:rPr lang="fr-FR"/>
              <a:t>Peu de réorientation des élèves après affectation en LP. </a:t>
            </a:r>
          </a:p>
          <a:p>
            <a:pPr marL="0" lvl="0" indent="0">
              <a:buNone/>
            </a:pP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675</TotalTime>
  <Words>428</Words>
  <Application>Microsoft Office PowerPoint</Application>
  <PresentationFormat>Grand écran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Brin</vt:lpstr>
      <vt:lpstr>« Pour une découverte vraiment professionnelle »  </vt:lpstr>
      <vt:lpstr>Arrêté du 14 février 2005 </vt:lpstr>
      <vt:lpstr>Plusieurs questions :</vt:lpstr>
      <vt:lpstr>Un début compliqué :</vt:lpstr>
      <vt:lpstr>Présentation PowerPoint</vt:lpstr>
      <vt:lpstr>Qu’en pensent les élèves ?</vt:lpstr>
      <vt:lpstr>Présentation PowerPoint</vt:lpstr>
      <vt:lpstr>Présentation PowerPoint</vt:lpstr>
      <vt:lpstr>Intérêt de cette organisation 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Pour une découverte vraiment professionnelle »</dc:title>
  <dc:creator>M</dc:creator>
  <cp:lastModifiedBy>Françoise Girod</cp:lastModifiedBy>
  <cp:revision>7</cp:revision>
  <dcterms:created xsi:type="dcterms:W3CDTF">2018-03-22T22:04:04Z</dcterms:created>
  <dcterms:modified xsi:type="dcterms:W3CDTF">2018-05-01T16:34:21Z</dcterms:modified>
</cp:coreProperties>
</file>