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9" r:id="rId4"/>
    <p:sldId id="258" r:id="rId5"/>
    <p:sldId id="275" r:id="rId6"/>
    <p:sldId id="260" r:id="rId7"/>
    <p:sldId id="276" r:id="rId8"/>
    <p:sldId id="277" r:id="rId9"/>
    <p:sldId id="282" r:id="rId10"/>
    <p:sldId id="274" r:id="rId11"/>
    <p:sldId id="278" r:id="rId12"/>
    <p:sldId id="279" r:id="rId13"/>
    <p:sldId id="261" r:id="rId14"/>
    <p:sldId id="280" r:id="rId15"/>
    <p:sldId id="263" r:id="rId16"/>
    <p:sldId id="262" r:id="rId17"/>
    <p:sldId id="281" r:id="rId18"/>
    <p:sldId id="265" r:id="rId19"/>
    <p:sldId id="266" r:id="rId20"/>
    <p:sldId id="267" r:id="rId21"/>
    <p:sldId id="268" r:id="rId22"/>
    <p:sldId id="269" r:id="rId23"/>
    <p:sldId id="270" r:id="rId24"/>
    <p:sldId id="284" r:id="rId25"/>
    <p:sldId id="285" r:id="rId26"/>
    <p:sldId id="271" r:id="rId27"/>
    <p:sldId id="286" r:id="rId28"/>
    <p:sldId id="287" r:id="rId29"/>
    <p:sldId id="288" r:id="rId3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50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7F614-85FB-4154-B8F2-731896AEBFD1}" type="datetimeFigureOut">
              <a:rPr lang="fr-FR" smtClean="0"/>
              <a:pPr/>
              <a:t>15/12/2016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Ellipse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Ellipse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7B1D475-EC2B-4A6C-AD8D-B359A183EE72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7F614-85FB-4154-B8F2-731896AEBFD1}" type="datetimeFigureOut">
              <a:rPr lang="fr-FR" smtClean="0"/>
              <a:pPr/>
              <a:t>15/12/2016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1D475-EC2B-4A6C-AD8D-B359A183EE7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Connecteur droit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llipse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lipse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F7B1D475-EC2B-4A6C-AD8D-B359A183EE72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7F614-85FB-4154-B8F2-731896AEBFD1}" type="datetimeFigureOut">
              <a:rPr lang="fr-FR" smtClean="0"/>
              <a:pPr/>
              <a:t>15/12/2016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7F614-85FB-4154-B8F2-731896AEBFD1}" type="datetimeFigureOut">
              <a:rPr lang="fr-FR" smtClean="0"/>
              <a:pPr/>
              <a:t>15/12/2016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F7B1D475-EC2B-4A6C-AD8D-B359A183EE72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7F614-85FB-4154-B8F2-731896AEBFD1}" type="datetimeFigureOut">
              <a:rPr lang="fr-FR" smtClean="0"/>
              <a:pPr/>
              <a:t>15/12/2016</a:t>
            </a:fld>
            <a:endParaRPr lang="fr-FR"/>
          </a:p>
        </p:txBody>
      </p:sp>
      <p:sp>
        <p:nvSpPr>
          <p:cNvPr id="8" name="Connecteur droit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llipse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lipse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7B1D475-EC2B-4A6C-AD8D-B359A183EE72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7267F614-85FB-4154-B8F2-731896AEBFD1}" type="datetimeFigureOut">
              <a:rPr lang="fr-FR" smtClean="0"/>
              <a:pPr/>
              <a:t>15/12/2016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1D475-EC2B-4A6C-AD8D-B359A183EE72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Connecteur droit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space réservé du contenu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2" name="Espace réservé du contenu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necteur droit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7F614-85FB-4154-B8F2-731896AEBFD1}" type="datetimeFigureOut">
              <a:rPr lang="fr-FR" smtClean="0"/>
              <a:pPr/>
              <a:t>15/12/2016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fr-FR"/>
          </a:p>
        </p:txBody>
      </p:sp>
      <p:sp>
        <p:nvSpPr>
          <p:cNvPr id="15" name="Connecteur droit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Espace réservé du contenu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6" name="Espace réservé du contenu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5" name="Ellipse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Ellipse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F7B1D475-EC2B-4A6C-AD8D-B359A183EE72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3" name="Titr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7F614-85FB-4154-B8F2-731896AEBFD1}" type="datetimeFigureOut">
              <a:rPr lang="fr-FR" smtClean="0"/>
              <a:pPr/>
              <a:t>15/12/2016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F7B1D475-EC2B-4A6C-AD8D-B359A183EE7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7F614-85FB-4154-B8F2-731896AEBFD1}" type="datetimeFigureOut">
              <a:rPr lang="fr-FR" smtClean="0"/>
              <a:pPr/>
              <a:t>15/12/2016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7B1D475-EC2B-4A6C-AD8D-B359A183EE7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Espace réservé du contenu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0" name="Ellipse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lipse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7B1D475-EC2B-4A6C-AD8D-B359A183EE72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7F614-85FB-4154-B8F2-731896AEBFD1}" type="datetimeFigureOut">
              <a:rPr lang="fr-FR" smtClean="0"/>
              <a:pPr/>
              <a:t>15/12/2016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necteur droit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Ellipse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llipse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F7B1D475-EC2B-4A6C-AD8D-B359A183EE72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7267F614-85FB-4154-B8F2-731896AEBFD1}" type="datetimeFigureOut">
              <a:rPr lang="fr-FR" smtClean="0"/>
              <a:pPr/>
              <a:t>15/12/2016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7267F614-85FB-4154-B8F2-731896AEBFD1}" type="datetimeFigureOut">
              <a:rPr lang="fr-FR" smtClean="0"/>
              <a:pPr/>
              <a:t>15/12/2016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fr-FR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Connecteur droit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Ellipse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lipse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7B1D475-EC2B-4A6C-AD8D-B359A183EE72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5094312"/>
            <a:ext cx="6400800" cy="854968"/>
          </a:xfrm>
        </p:spPr>
        <p:txBody>
          <a:bodyPr/>
          <a:lstStyle/>
          <a:p>
            <a:r>
              <a:rPr lang="fr-FR" dirty="0" smtClean="0"/>
              <a:t>Bruno Girard, Inspecteur de l’éducation nationale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Compréhension et lecture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395536" y="2924944"/>
            <a:ext cx="82089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/>
              <a:t>Quelques invariants… et quelques données de la recherche de ces dix dernières années</a:t>
            </a:r>
            <a:endParaRPr lang="fr-FR" sz="3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Lettre de Lili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fr-FR" b="1" dirty="0" smtClean="0"/>
              <a:t>Dans son roman, Pagnol écrit une lettre fictive, celle de Lili, une jeune fille qui n'a pas reçu d'éducation et dont le langage est empreint de dialecte provençal. 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dirty="0" smtClean="0">
                <a:sym typeface="Wingdings"/>
              </a:rPr>
              <a:t></a:t>
            </a:r>
            <a:r>
              <a:rPr lang="fr-FR" dirty="0" smtClean="0"/>
              <a:t>Parmi ses erreurs : </a:t>
            </a:r>
          </a:p>
          <a:p>
            <a:r>
              <a:rPr lang="fr-FR" dirty="0" smtClean="0"/>
              <a:t>Des erreurs de ponctuation </a:t>
            </a:r>
          </a:p>
          <a:p>
            <a:r>
              <a:rPr lang="fr-FR" dirty="0" smtClean="0"/>
              <a:t>Des erreurs d'accord dans un groupe nominal ( nom, déterminant, adjectif) </a:t>
            </a:r>
          </a:p>
          <a:p>
            <a:r>
              <a:rPr lang="fr-FR" dirty="0" smtClean="0"/>
              <a:t>Des erreurs d'accord du participe passé </a:t>
            </a:r>
          </a:p>
          <a:p>
            <a:r>
              <a:rPr lang="fr-FR" dirty="0" smtClean="0"/>
              <a:t>Des oublis de négation </a:t>
            </a:r>
          </a:p>
          <a:p>
            <a:r>
              <a:rPr lang="fr-FR" dirty="0" smtClean="0"/>
              <a:t>Des confusions entre les homophones « -é »et « -er » </a:t>
            </a:r>
          </a:p>
          <a:p>
            <a:r>
              <a:rPr lang="fr-FR" dirty="0" smtClean="0"/>
              <a:t>Des erreurs de vocabulaire ( mot mal orthographié) </a:t>
            </a:r>
          </a:p>
          <a:p>
            <a:r>
              <a:rPr lang="fr-FR" dirty="0" smtClean="0"/>
              <a:t>Des erreurs de conjugaison </a:t>
            </a:r>
          </a:p>
          <a:p>
            <a:r>
              <a:rPr lang="fr-FR" dirty="0" smtClean="0"/>
              <a:t>La mise en forme (taille, polices, italiques,,,) est ici aussi source de difficulté pour le lecteur</a:t>
            </a:r>
          </a:p>
          <a:p>
            <a:endParaRPr lang="fr-F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 l="14563" r="13382" b="1701"/>
          <a:stretch>
            <a:fillRect/>
          </a:stretch>
        </p:blipFill>
        <p:spPr bwMode="auto">
          <a:xfrm>
            <a:off x="35496" y="0"/>
            <a:ext cx="9036496" cy="6741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13285" r="12888"/>
          <a:stretch>
            <a:fillRect/>
          </a:stretch>
        </p:blipFill>
        <p:spPr bwMode="auto">
          <a:xfrm>
            <a:off x="35496" y="0"/>
            <a:ext cx="9001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400" dirty="0" smtClean="0"/>
              <a:t>Quand on lit un texte on met en branle de multiples compétences, des </a:t>
            </a:r>
            <a:r>
              <a:rPr lang="fr-FR" sz="2400" dirty="0" err="1" smtClean="0"/>
              <a:t>micro-processus</a:t>
            </a:r>
            <a:r>
              <a:rPr lang="fr-FR" sz="2400" dirty="0" smtClean="0"/>
              <a:t> et des macro-processus</a:t>
            </a:r>
            <a:endParaRPr lang="fr-FR" sz="2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smtClean="0"/>
              <a:t>Des compétences </a:t>
            </a:r>
            <a:r>
              <a:rPr lang="fr-FR" dirty="0" err="1" smtClean="0"/>
              <a:t>visio</a:t>
            </a:r>
            <a:r>
              <a:rPr lang="fr-FR" dirty="0" smtClean="0"/>
              <a:t>-attentionnelles.</a:t>
            </a:r>
          </a:p>
          <a:p>
            <a:r>
              <a:rPr lang="fr-FR" dirty="0" smtClean="0"/>
              <a:t>Des compétences de décodage : identification des mots écrits.</a:t>
            </a:r>
          </a:p>
          <a:p>
            <a:r>
              <a:rPr lang="fr-FR" dirty="0" smtClean="0"/>
              <a:t>Des compétences linguistiques : syntaxe et lexique.</a:t>
            </a:r>
          </a:p>
          <a:p>
            <a:r>
              <a:rPr lang="fr-FR" dirty="0" smtClean="0"/>
              <a:t>Des compétences textuelles : cohésion (anaphores, connecteurs…), énonciation, ponctuation et culture littéraire (genres, auteurs, stéréotypes, stratégies narratives…).</a:t>
            </a:r>
          </a:p>
          <a:p>
            <a:r>
              <a:rPr lang="fr-FR" dirty="0" smtClean="0"/>
              <a:t>Des compétences référentielles : connaissances encyclopédiques sur le(s) sujet(s) traité(s).</a:t>
            </a:r>
          </a:p>
          <a:p>
            <a:r>
              <a:rPr lang="fr-FR" dirty="0" smtClean="0"/>
              <a:t>Des compétences stratégiques : régulation, contrôle et évaluation par le lecteur de son activité de lecture.</a:t>
            </a:r>
          </a:p>
          <a:p>
            <a:r>
              <a:rPr lang="fr-FR" dirty="0" smtClean="0"/>
              <a:t>Des compétences à inférer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13902" r="14338"/>
          <a:stretch>
            <a:fillRect/>
          </a:stretch>
        </p:blipFill>
        <p:spPr bwMode="auto">
          <a:xfrm>
            <a:off x="611560" y="1665312"/>
            <a:ext cx="7920880" cy="45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dirty="0" smtClean="0"/>
              <a:t>Méthodologie générale (d’après les travaux de </a:t>
            </a:r>
            <a:r>
              <a:rPr lang="fr-FR" sz="2400" dirty="0" err="1" smtClean="0"/>
              <a:t>Goigoux</a:t>
            </a:r>
            <a:r>
              <a:rPr lang="fr-FR" sz="2400" dirty="0" smtClean="0"/>
              <a:t>)</a:t>
            </a:r>
            <a:endParaRPr lang="fr-FR" sz="2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smtClean="0"/>
              <a:t>Le rôle des connaissances antérieures.</a:t>
            </a:r>
          </a:p>
          <a:p>
            <a:r>
              <a:rPr lang="fr-FR" dirty="0" smtClean="0"/>
              <a:t>L’organisation des informations délivrées par le texte.</a:t>
            </a:r>
          </a:p>
          <a:p>
            <a:r>
              <a:rPr lang="fr-FR" dirty="0" smtClean="0"/>
              <a:t>La conscience de la nécessité d’un traitement actif.</a:t>
            </a:r>
          </a:p>
          <a:p>
            <a:r>
              <a:rPr lang="fr-FR" dirty="0" smtClean="0"/>
              <a:t>Conscientiser la différence entre déduire et inventer.</a:t>
            </a:r>
          </a:p>
          <a:p>
            <a:r>
              <a:rPr lang="fr-FR" dirty="0" smtClean="0"/>
              <a:t>Mémoriser  le plus possible :</a:t>
            </a:r>
          </a:p>
          <a:p>
            <a:pPr>
              <a:buNone/>
            </a:pPr>
            <a:r>
              <a:rPr lang="fr-FR" dirty="0" smtClean="0">
                <a:sym typeface="Wingdings"/>
              </a:rPr>
              <a:t></a:t>
            </a:r>
            <a:r>
              <a:rPr lang="fr-FR" dirty="0" smtClean="0"/>
              <a:t>Des tâches pour aider à comprendre . </a:t>
            </a:r>
          </a:p>
          <a:p>
            <a:pPr>
              <a:buNone/>
            </a:pPr>
            <a:r>
              <a:rPr lang="fr-FR" dirty="0" smtClean="0">
                <a:sym typeface="Wingdings"/>
              </a:rPr>
              <a:t></a:t>
            </a:r>
            <a:r>
              <a:rPr lang="fr-FR" dirty="0" smtClean="0"/>
              <a:t>Des tâches pour mémoriser le récit et consolider la compréhension . </a:t>
            </a:r>
          </a:p>
          <a:p>
            <a:pPr>
              <a:buNone/>
            </a:pPr>
            <a:r>
              <a:rPr lang="fr-FR" dirty="0" smtClean="0">
                <a:sym typeface="Wingdings"/>
              </a:rPr>
              <a:t></a:t>
            </a:r>
            <a:r>
              <a:rPr lang="fr-FR" dirty="0" smtClean="0"/>
              <a:t>Des tâches d’évaluation (résolution de problèmes langagiers)</a:t>
            </a:r>
          </a:p>
          <a:p>
            <a:r>
              <a:rPr lang="fr-FR" dirty="0" smtClean="0"/>
              <a:t>Contrôler beaucoup notamment par la paraphrase démultipliée.</a:t>
            </a:r>
          </a:p>
          <a:p>
            <a:endParaRPr lang="fr-FR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Eviter plutôt… (d’après </a:t>
            </a:r>
            <a:r>
              <a:rPr lang="fr-FR" dirty="0" err="1" smtClean="0"/>
              <a:t>Goigoux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smtClean="0"/>
              <a:t>Sous-estimer les difficultés de compréhension des élèves.</a:t>
            </a:r>
          </a:p>
          <a:p>
            <a:r>
              <a:rPr lang="fr-FR" dirty="0" smtClean="0"/>
              <a:t>Privilégier la quantité des lectures à la qualité de la compréhension.</a:t>
            </a:r>
          </a:p>
          <a:p>
            <a:r>
              <a:rPr lang="fr-FR" dirty="0" smtClean="0"/>
              <a:t>Se refuser à guider et expliquer « pour laisser les élèves construire leur compréhension de manière autonome ».</a:t>
            </a:r>
          </a:p>
          <a:p>
            <a:r>
              <a:rPr lang="fr-FR" dirty="0" smtClean="0"/>
              <a:t>Intervenir peu « pour ne pas imposer son interprétation » </a:t>
            </a:r>
          </a:p>
          <a:p>
            <a:r>
              <a:rPr lang="fr-FR" dirty="0" smtClean="0"/>
              <a:t>Évaluer beaucoup la compréhension mais l’enseigner peu (activités solitaires précoces; beaucoup de questions, peu de paraphrases et de rappels).</a:t>
            </a:r>
          </a:p>
          <a:p>
            <a:r>
              <a:rPr lang="fr-FR" dirty="0" smtClean="0"/>
              <a:t>Survaloriser les tâches d’anticipation et d’invention </a:t>
            </a:r>
            <a:endParaRPr lang="fr-FR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l="13875" r="14069" b="10101"/>
          <a:stretch>
            <a:fillRect/>
          </a:stretch>
        </p:blipFill>
        <p:spPr bwMode="auto">
          <a:xfrm>
            <a:off x="79299" y="116632"/>
            <a:ext cx="9029205" cy="6624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2400" dirty="0" smtClean="0"/>
              <a:t>Quelques outils d’autocontrôle pour gagner en confiance, en sentiment de maîtrise et/ou d’expertise (d’après </a:t>
            </a:r>
            <a:r>
              <a:rPr lang="fr-FR" sz="2400" dirty="0" err="1" smtClean="0"/>
              <a:t>Rémond</a:t>
            </a:r>
            <a:r>
              <a:rPr lang="fr-FR" sz="2400" dirty="0" smtClean="0"/>
              <a:t>) </a:t>
            </a:r>
            <a:endParaRPr lang="fr-FR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5356" t="15750" r="32079" b="16001"/>
          <a:stretch>
            <a:fillRect/>
          </a:stretch>
        </p:blipFill>
        <p:spPr bwMode="auto">
          <a:xfrm>
            <a:off x="1331640" y="1628800"/>
            <a:ext cx="6408712" cy="4680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fr-FR" b="1" dirty="0" smtClean="0"/>
              <a:t>Racontez ce fait divers initial à votre voisin.</a:t>
            </a:r>
          </a:p>
          <a:p>
            <a:pPr>
              <a:buNone/>
            </a:pPr>
            <a:endParaRPr lang="fr-FR" dirty="0" smtClean="0"/>
          </a:p>
          <a:p>
            <a:pPr algn="just">
              <a:buNone/>
            </a:pPr>
            <a:r>
              <a:rPr lang="fr-FR" dirty="0" smtClean="0"/>
              <a:t>   « Un jeune égyptien d’Alexandrie a donné contre un paquet de cigarettes, à un brocanteur qui depuis s’est volatilisé, le ventilateur détraqué où sa mère cachait les économies de toute sa vie. »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 algn="r">
              <a:buNone/>
            </a:pPr>
            <a:r>
              <a:rPr lang="fr-FR" dirty="0" smtClean="0"/>
              <a:t>Christian Colombani, </a:t>
            </a:r>
            <a:r>
              <a:rPr lang="fr-FR" b="1" i="1" dirty="0" smtClean="0"/>
              <a:t>En vue</a:t>
            </a:r>
            <a:r>
              <a:rPr lang="fr-FR" dirty="0" smtClean="0"/>
              <a:t>, éditions Verticales</a:t>
            </a:r>
            <a:endParaRPr lang="fr-F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fr-FR" b="1" dirty="0" smtClean="0"/>
              <a:t>Dictionnaire </a:t>
            </a:r>
            <a:r>
              <a:rPr lang="fr-FR" b="1" i="1" dirty="0" smtClean="0"/>
              <a:t>Le Robert </a:t>
            </a:r>
            <a:r>
              <a:rPr lang="fr-FR" b="1" dirty="0" smtClean="0"/>
              <a:t>:</a:t>
            </a:r>
          </a:p>
          <a:p>
            <a:pPr>
              <a:buNone/>
            </a:pPr>
            <a:endParaRPr lang="fr-FR" dirty="0" smtClean="0"/>
          </a:p>
          <a:p>
            <a:r>
              <a:rPr lang="fr-FR" dirty="0" smtClean="0"/>
              <a:t>Latin class. </a:t>
            </a:r>
            <a:r>
              <a:rPr lang="fr-FR" dirty="0" err="1" smtClean="0"/>
              <a:t>comprehendere</a:t>
            </a:r>
            <a:r>
              <a:rPr lang="fr-FR" dirty="0" smtClean="0"/>
              <a:t>, « saisir » </a:t>
            </a:r>
          </a:p>
          <a:p>
            <a:r>
              <a:rPr lang="fr-FR" dirty="0" smtClean="0"/>
              <a:t>Latin pop. </a:t>
            </a:r>
            <a:r>
              <a:rPr lang="fr-FR" dirty="0" err="1" smtClean="0"/>
              <a:t>comprendere</a:t>
            </a:r>
            <a:r>
              <a:rPr lang="fr-FR" dirty="0" smtClean="0"/>
              <a:t>, « prendre ensemble »</a:t>
            </a:r>
          </a:p>
          <a:p>
            <a:pPr>
              <a:buNone/>
            </a:pPr>
            <a:r>
              <a:rPr lang="fr-FR" dirty="0" smtClean="0">
                <a:sym typeface="Wingdings"/>
              </a:rPr>
              <a:t></a:t>
            </a:r>
            <a:r>
              <a:rPr lang="fr-FR" dirty="0" smtClean="0"/>
              <a:t>Le lecteur doit être capable de se construire une représentation mentale cohérente de l’ensemble de la situation évoquée par le texte. Il doit aussi être capable (notamment en situation, à l’école) de manifester qu’il a compris ce qu’il a lu.</a:t>
            </a:r>
            <a:endParaRPr lang="fr-FR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Restitution orale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>
              <a:buNone/>
            </a:pPr>
            <a:r>
              <a:rPr lang="fr-FR" dirty="0" smtClean="0"/>
              <a:t>   « C’est l’histoire d’un troc foireux. Ça se passe en Égypte, c’est un jeune qui donne un ventilateur cassé à un brocanteur en échange d’un paquet de cigarettes. Mais le brocanteur, quand il a voulu réparer le ventilateur, il a trouvé plein d’argent dedans parce que la mère du jeune l’avait planqué sans rien lui dire. Alors il est parti avec tout le fric. »</a:t>
            </a:r>
          </a:p>
          <a:p>
            <a:pPr algn="just">
              <a:buNone/>
            </a:pPr>
            <a:endParaRPr lang="fr-FR" dirty="0" smtClean="0"/>
          </a:p>
          <a:p>
            <a:pPr algn="just">
              <a:buNone/>
            </a:pPr>
            <a:endParaRPr lang="fr-FR" dirty="0" smtClean="0"/>
          </a:p>
          <a:p>
            <a:pPr algn="r">
              <a:buNone/>
            </a:pPr>
            <a:r>
              <a:rPr lang="fr-FR" dirty="0" smtClean="0"/>
              <a:t>Restitution d’un apprenti</a:t>
            </a:r>
          </a:p>
          <a:p>
            <a:endParaRPr lang="fr-FR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400" dirty="0" smtClean="0"/>
              <a:t>Aller plus loin dans le questionnement de l’explicite du texte : le rôle du professeur</a:t>
            </a:r>
            <a:endParaRPr lang="fr-FR" sz="2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fr-FR" dirty="0" smtClean="0"/>
              <a:t>« le jeune égyptien  est-il content d’échanger un ventilateur détraqué contre un paquet de cigarettes ?</a:t>
            </a:r>
          </a:p>
          <a:p>
            <a:pPr marL="514350" indent="-514350">
              <a:buAutoNum type="arabicPeriod"/>
            </a:pPr>
            <a:r>
              <a:rPr lang="fr-FR" dirty="0" smtClean="0"/>
              <a:t>Le jeune égyptien savait-il que sa mère avait caché les économies de toute sa vie dans un ventilateur ?</a:t>
            </a:r>
          </a:p>
          <a:p>
            <a:pPr marL="514350" indent="-514350">
              <a:buAutoNum type="arabicPeriod"/>
            </a:pPr>
            <a:r>
              <a:rPr lang="fr-FR" dirty="0" smtClean="0"/>
              <a:t>Qu’est-ce qu’elle croyait, la mère ? </a:t>
            </a:r>
          </a:p>
          <a:p>
            <a:pPr marL="514350" indent="-514350">
              <a:buAutoNum type="arabicPeriod"/>
            </a:pPr>
            <a:r>
              <a:rPr lang="fr-FR" dirty="0" smtClean="0"/>
              <a:t>Que signifie: le brocanteur s’est volatilisé ? Pourquoi s’est-il volatilisé ? </a:t>
            </a:r>
          </a:p>
          <a:p>
            <a:pPr marL="514350" indent="-514350">
              <a:buAutoNum type="arabicPeriod"/>
            </a:pPr>
            <a:r>
              <a:rPr lang="fr-FR" dirty="0" smtClean="0"/>
              <a:t>Qu’aurais-tu pensé si tu avais été le brocanteur ?     …le jeune égyptien ? … la mère ?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400" dirty="0" smtClean="0"/>
              <a:t>Autre approche pédagogique du texte : ordre et compréhension, identification</a:t>
            </a:r>
            <a:endParaRPr lang="fr-FR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15057" t="16401" r="38875" b="24800"/>
          <a:stretch>
            <a:fillRect/>
          </a:stretch>
        </p:blipFill>
        <p:spPr bwMode="auto">
          <a:xfrm>
            <a:off x="1547664" y="1772816"/>
            <a:ext cx="5616624" cy="40324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FR" dirty="0" smtClean="0"/>
              <a:t>On le voit dans cet exemple, il peut être utile de placer l’élève dans des situations de linéarisation ou </a:t>
            </a:r>
            <a:r>
              <a:rPr lang="fr-FR" dirty="0" err="1" smtClean="0"/>
              <a:t>délinéarisation</a:t>
            </a:r>
            <a:r>
              <a:rPr lang="fr-FR" dirty="0" smtClean="0"/>
              <a:t>.</a:t>
            </a:r>
          </a:p>
          <a:p>
            <a:r>
              <a:rPr lang="fr-FR" dirty="0" smtClean="0"/>
              <a:t>L’ordre dans lequel les informations sont délivrées ne correspond pas à l’ordre dans laquelle se sont passées les actions dans la vraie vie. </a:t>
            </a:r>
          </a:p>
          <a:p>
            <a:r>
              <a:rPr lang="fr-FR" dirty="0" smtClean="0"/>
              <a:t>Pour comprendre, le bon lecteur a dû ici </a:t>
            </a:r>
            <a:r>
              <a:rPr lang="fr-FR" dirty="0" err="1" smtClean="0"/>
              <a:t>délinéariser</a:t>
            </a:r>
            <a:r>
              <a:rPr lang="fr-FR" dirty="0" smtClean="0"/>
              <a:t>.</a:t>
            </a:r>
          </a:p>
          <a:p>
            <a:r>
              <a:rPr lang="fr-FR" dirty="0" smtClean="0"/>
              <a:t>Pour raconter, il y a plusieurs solutions</a:t>
            </a:r>
            <a:endParaRPr lang="fr-FR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Exercice</a:t>
            </a:r>
            <a:endParaRPr lang="fr-F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769" y="1665312"/>
            <a:ext cx="5033949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19778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Exercice</a:t>
            </a:r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058194" y="2670175"/>
            <a:ext cx="49911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6123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Résumer, inventer ou déduire ?... quand on lit.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611560" y="2136339"/>
            <a:ext cx="792088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dirty="0" smtClean="0"/>
              <a:t>« Le texte ne le dit pas »? « Le texte le dit-il ? »</a:t>
            </a:r>
          </a:p>
          <a:p>
            <a:endParaRPr lang="fr-FR" dirty="0" smtClean="0"/>
          </a:p>
          <a:p>
            <a:r>
              <a:rPr lang="fr-FR" dirty="0" smtClean="0"/>
              <a:t> - Une déduction possible, voire nécessaire</a:t>
            </a:r>
          </a:p>
          <a:p>
            <a:r>
              <a:rPr lang="fr-FR" dirty="0" smtClean="0"/>
              <a:t> - Une pure invention sans légitimité </a:t>
            </a:r>
          </a:p>
          <a:p>
            <a:r>
              <a:rPr lang="fr-FR" dirty="0" smtClean="0"/>
              <a:t> - Examiner : ce que le texte impose </a:t>
            </a:r>
          </a:p>
          <a:p>
            <a:r>
              <a:rPr lang="fr-FR" dirty="0" smtClean="0"/>
              <a:t>                         ce que le texte autorise</a:t>
            </a:r>
          </a:p>
          <a:p>
            <a:r>
              <a:rPr lang="fr-FR" dirty="0" smtClean="0"/>
              <a:t>                         ce que le texte interdit </a:t>
            </a:r>
          </a:p>
          <a:p>
            <a:r>
              <a:rPr lang="fr-FR" dirty="0" smtClean="0"/>
              <a:t> - Dépasser l’opposition entre le vrai et le faux </a:t>
            </a:r>
          </a:p>
          <a:p>
            <a:r>
              <a:rPr lang="fr-FR" dirty="0" smtClean="0"/>
              <a:t> - Raisonner ensemble sur le possible et l’impossible, le certain, le vraisemblable, l’invraisemblable…</a:t>
            </a:r>
          </a:p>
          <a:p>
            <a:endParaRPr lang="fr-FR" dirty="0" smtClean="0"/>
          </a:p>
          <a:p>
            <a:endParaRPr lang="fr-FR" sz="2400" b="1" dirty="0" smtClean="0"/>
          </a:p>
          <a:p>
            <a:pPr algn="ctr"/>
            <a:r>
              <a:rPr lang="fr-FR" sz="2400" b="1" dirty="0" smtClean="0"/>
              <a:t>Tout cela doit être régulièrement entraîné !</a:t>
            </a:r>
            <a:endParaRPr lang="fr-FR" sz="2400" b="1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dirty="0" smtClean="0"/>
              <a:t>Le sens du texte du point de vue du lecteur</a:t>
            </a: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fr-FR" dirty="0" smtClean="0"/>
          </a:p>
          <a:p>
            <a:pPr marL="0" indent="0" algn="ctr">
              <a:buNone/>
            </a:pPr>
            <a:r>
              <a:rPr lang="fr-FR" dirty="0" smtClean="0"/>
              <a:t>Lecture à voix haute du texte 4</a:t>
            </a:r>
          </a:p>
          <a:p>
            <a:pPr marL="0" indent="0" algn="ctr">
              <a:buNone/>
            </a:pPr>
            <a:r>
              <a:rPr lang="fr-FR" dirty="0" smtClean="0"/>
              <a:t>Gildas Bourdet </a:t>
            </a:r>
            <a:r>
              <a:rPr lang="fr-FR" i="1" dirty="0" smtClean="0"/>
              <a:t>Le </a:t>
            </a:r>
            <a:r>
              <a:rPr lang="fr-FR" i="1" dirty="0" err="1" smtClean="0"/>
              <a:t>Saperleau</a:t>
            </a:r>
            <a:endParaRPr lang="fr-FR" i="1" dirty="0" smtClean="0"/>
          </a:p>
          <a:p>
            <a:pPr marL="0" indent="0" algn="ctr">
              <a:buNone/>
            </a:pPr>
            <a:endParaRPr lang="fr-FR" i="1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147525">
            <a:off x="573328" y="3746049"/>
            <a:ext cx="2545243" cy="179783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216949">
            <a:off x="3097569" y="3434045"/>
            <a:ext cx="2867439" cy="202541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221243">
            <a:off x="5787174" y="3976081"/>
            <a:ext cx="2841802" cy="2007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5546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</a:t>
            </a:r>
            <a:r>
              <a:rPr lang="fr-FR" dirty="0" smtClean="0"/>
              <a:t>xemple de difficulté à travailler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 algn="ctr">
              <a:buNone/>
            </a:pPr>
            <a:r>
              <a:rPr lang="fr-FR" dirty="0" smtClean="0"/>
              <a:t>La chaine anaphorique</a:t>
            </a:r>
          </a:p>
          <a:p>
            <a:pPr marL="0" indent="0" algn="ctr">
              <a:buNone/>
            </a:pPr>
            <a:r>
              <a:rPr lang="fr-FR" dirty="0" smtClean="0"/>
              <a:t>Livret </a:t>
            </a:r>
            <a:r>
              <a:rPr lang="fr-FR" dirty="0" smtClean="0"/>
              <a:t>exercices - B.G</a:t>
            </a:r>
            <a:r>
              <a:rPr lang="fr-FR" dirty="0" smtClean="0"/>
              <a:t>. janvier 2017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660025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sz="quarter" idx="1"/>
          </p:nvPr>
        </p:nvPicPr>
        <p:blipFill rotWithShape="1">
          <a:blip r:embed="rId2"/>
          <a:srcRect b="23754"/>
          <a:stretch/>
        </p:blipFill>
        <p:spPr>
          <a:xfrm>
            <a:off x="683568" y="1581369"/>
            <a:ext cx="7776864" cy="4447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467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Exercice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 algn="ctr">
              <a:buNone/>
            </a:pPr>
            <a:r>
              <a:rPr lang="fr-FR" sz="4000" dirty="0" smtClean="0"/>
              <a:t>Lecture silencieuse </a:t>
            </a:r>
          </a:p>
          <a:p>
            <a:pPr algn="ctr">
              <a:buNone/>
            </a:pPr>
            <a:r>
              <a:rPr lang="fr-FR" sz="4000" dirty="0" smtClean="0"/>
              <a:t>du texte 1 et du texte 2</a:t>
            </a:r>
          </a:p>
          <a:p>
            <a:pPr algn="ctr">
              <a:buNone/>
            </a:pPr>
            <a:r>
              <a:rPr lang="fr-FR" sz="4000" dirty="0" smtClean="0"/>
              <a:t>Retournez votre feuille après lecture</a:t>
            </a:r>
            <a:endParaRPr lang="fr-FR" sz="4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400" dirty="0" smtClean="0"/>
              <a:t>Lire, c’est toujours traduire</a:t>
            </a:r>
            <a:br>
              <a:rPr lang="fr-FR" sz="2400" dirty="0" smtClean="0"/>
            </a:br>
            <a:r>
              <a:rPr lang="fr-FR" sz="2400" dirty="0" smtClean="0"/>
              <a:t>passer du codage au décodage</a:t>
            </a:r>
            <a:endParaRPr lang="fr-FR" sz="24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16559" t="21122" r="34715" b="34778"/>
          <a:stretch>
            <a:fillRect/>
          </a:stretch>
        </p:blipFill>
        <p:spPr bwMode="auto">
          <a:xfrm>
            <a:off x="575556" y="1916832"/>
            <a:ext cx="8028892" cy="40874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dirty="0" smtClean="0"/>
              <a:t>Deux approches de la notion de compréhension selon </a:t>
            </a:r>
            <a:r>
              <a:rPr lang="fr-FR" sz="2400" dirty="0" err="1" smtClean="0"/>
              <a:t>Giasson</a:t>
            </a:r>
            <a:endParaRPr lang="fr-FR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3293" t="4200" r="13770" b="9701"/>
          <a:stretch>
            <a:fillRect/>
          </a:stretch>
        </p:blipFill>
        <p:spPr bwMode="auto">
          <a:xfrm>
            <a:off x="1259632" y="1700808"/>
            <a:ext cx="6899232" cy="458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 algn="just">
              <a:buNone/>
            </a:pPr>
            <a:r>
              <a:rPr lang="fr-FR" dirty="0" smtClean="0"/>
              <a:t>   « Le texte est un tissu d’espaces blancs, d’interstices à remplir, et celui qui l’a émis prévoyait qu’ils seraient remplis et les a laissés en blanc pour deux raisons.  D’abord parce qu’un texte est un mécanisme paresseux (ou économique) qui vit sur la plus-value de sens qui y est introduite par le destinataire [...]. Ensuite, au fur et à mesure qu’il passe de la fonction didactique à la fonction esthétique, un texte veut laisser au lecteur l’initiative interprétative [...]. Un texte veut que quelqu’un l’aide à fonctionner. »</a:t>
            </a:r>
          </a:p>
          <a:p>
            <a:pPr algn="r">
              <a:buNone/>
            </a:pPr>
            <a:r>
              <a:rPr lang="fr-FR" dirty="0" smtClean="0"/>
              <a:t> Umberto Eco, (1979) </a:t>
            </a:r>
            <a:r>
              <a:rPr lang="fr-FR" dirty="0" err="1" smtClean="0"/>
              <a:t>Lector</a:t>
            </a:r>
            <a:r>
              <a:rPr lang="fr-FR" dirty="0" smtClean="0"/>
              <a:t> in fabula, p. 66 </a:t>
            </a:r>
            <a:endParaRPr lang="fr-F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Consensus actuel des chercheurs…</a:t>
            </a:r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5056" t="1701" r="15251"/>
          <a:stretch>
            <a:fillRect/>
          </a:stretch>
        </p:blipFill>
        <p:spPr bwMode="auto">
          <a:xfrm>
            <a:off x="1691680" y="1628800"/>
            <a:ext cx="5774138" cy="45811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15057" t="2751" r="14660" b="2751"/>
          <a:stretch>
            <a:fillRect/>
          </a:stretch>
        </p:blipFill>
        <p:spPr bwMode="auto">
          <a:xfrm>
            <a:off x="1598070" y="1700808"/>
            <a:ext cx="599826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Exercice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endParaRPr lang="fr-FR" dirty="0" smtClean="0"/>
          </a:p>
          <a:p>
            <a:pPr algn="ctr">
              <a:buNone/>
            </a:pPr>
            <a:endParaRPr lang="fr-FR" dirty="0" smtClean="0"/>
          </a:p>
          <a:p>
            <a:pPr algn="ctr">
              <a:buNone/>
            </a:pPr>
            <a:r>
              <a:rPr lang="fr-FR" sz="4000" dirty="0" smtClean="0"/>
              <a:t>Lecture du texte 3</a:t>
            </a:r>
          </a:p>
          <a:p>
            <a:pPr algn="ctr">
              <a:buNone/>
            </a:pPr>
            <a:r>
              <a:rPr lang="fr-FR" sz="4000" dirty="0" smtClean="0"/>
              <a:t>Quelles sont les difficultés que vous rencontrez à sa lecture ?</a:t>
            </a:r>
            <a:endParaRPr lang="fr-FR" sz="40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l">
  <a:themeElements>
    <a:clrScheme name="Civil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l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l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280</TotalTime>
  <Words>812</Words>
  <Application>Microsoft Office PowerPoint</Application>
  <PresentationFormat>Affichage à l'écran (4:3)</PresentationFormat>
  <Paragraphs>111</Paragraphs>
  <Slides>29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29</vt:i4>
      </vt:variant>
    </vt:vector>
  </HeadingPairs>
  <TitlesOfParts>
    <vt:vector size="33" baseType="lpstr">
      <vt:lpstr>Georgia</vt:lpstr>
      <vt:lpstr>Wingdings</vt:lpstr>
      <vt:lpstr>Wingdings 2</vt:lpstr>
      <vt:lpstr>Civil</vt:lpstr>
      <vt:lpstr>Compréhension et lecture</vt:lpstr>
      <vt:lpstr>Présentation PowerPoint</vt:lpstr>
      <vt:lpstr>Exercice</vt:lpstr>
      <vt:lpstr>Lire, c’est toujours traduire passer du codage au décodage</vt:lpstr>
      <vt:lpstr>Deux approches de la notion de compréhension selon Giasson</vt:lpstr>
      <vt:lpstr>Présentation PowerPoint</vt:lpstr>
      <vt:lpstr>Consensus actuel des chercheurs…</vt:lpstr>
      <vt:lpstr>Présentation PowerPoint</vt:lpstr>
      <vt:lpstr>Exercice</vt:lpstr>
      <vt:lpstr>Lettre de Lili</vt:lpstr>
      <vt:lpstr>Présentation PowerPoint</vt:lpstr>
      <vt:lpstr>Présentation PowerPoint</vt:lpstr>
      <vt:lpstr>Quand on lit un texte on met en branle de multiples compétences, des micro-processus et des macro-processus</vt:lpstr>
      <vt:lpstr>Présentation PowerPoint</vt:lpstr>
      <vt:lpstr>Méthodologie générale (d’après les travaux de Goigoux)</vt:lpstr>
      <vt:lpstr>Eviter plutôt… (d’après Goigoux)</vt:lpstr>
      <vt:lpstr>Présentation PowerPoint</vt:lpstr>
      <vt:lpstr>Quelques outils d’autocontrôle pour gagner en confiance, en sentiment de maîtrise et/ou d’expertise (d’après Rémond) </vt:lpstr>
      <vt:lpstr>Présentation PowerPoint</vt:lpstr>
      <vt:lpstr>Restitution orale</vt:lpstr>
      <vt:lpstr>Aller plus loin dans le questionnement de l’explicite du texte : le rôle du professeur</vt:lpstr>
      <vt:lpstr>Autre approche pédagogique du texte : ordre et compréhension, identification</vt:lpstr>
      <vt:lpstr>Présentation PowerPoint</vt:lpstr>
      <vt:lpstr>Exercice</vt:lpstr>
      <vt:lpstr>Exercice</vt:lpstr>
      <vt:lpstr>Résumer, inventer ou déduire ?... quand on lit.</vt:lpstr>
      <vt:lpstr>Le sens du texte du point de vue du lecteur</vt:lpstr>
      <vt:lpstr>Exemple de difficulté à travailler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Compréhension et lecture</dc:title>
  <dc:creator>pc</dc:creator>
  <cp:lastModifiedBy>Nono</cp:lastModifiedBy>
  <cp:revision>30</cp:revision>
  <dcterms:created xsi:type="dcterms:W3CDTF">2016-07-23T14:19:18Z</dcterms:created>
  <dcterms:modified xsi:type="dcterms:W3CDTF">2016-12-14T23:52:13Z</dcterms:modified>
</cp:coreProperties>
</file>