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62" r:id="rId4"/>
    <p:sldId id="258" r:id="rId5"/>
    <p:sldId id="263" r:id="rId6"/>
    <p:sldId id="259" r:id="rId7"/>
    <p:sldId id="260" r:id="rId8"/>
    <p:sldId id="261" r:id="rId9"/>
    <p:sldId id="264" r:id="rId10"/>
    <p:sldId id="265" r:id="rId11"/>
    <p:sldId id="268" r:id="rId12"/>
    <p:sldId id="281" r:id="rId13"/>
    <p:sldId id="28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798"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95723C-945F-49A0-ABE0-21492933DE52}" type="datetimeFigureOut">
              <a:rPr lang="fr-FR" smtClean="0"/>
              <a:pPr/>
              <a:t>17/10/2016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C02EF6-E154-4475-9D56-92CB229030F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Le projet actuel de réforme du collège répond à un choix politique et de société, celui de</a:t>
            </a:r>
            <a:r>
              <a:rPr lang="fr-FR" sz="1200" b="1" kern="1200" dirty="0" smtClean="0">
                <a:solidFill>
                  <a:schemeClr val="tx1"/>
                </a:solidFill>
                <a:latin typeface="+mn-lt"/>
                <a:ea typeface="+mn-ea"/>
                <a:cs typeface="+mn-cs"/>
              </a:rPr>
              <a:t> faire évoluer le collège unique vers plus d’équité, en s’adressant à tous les élèves, en tentant de réduire aussi l’échec scolaire et plus largement de garantir à tous les élèves le socle commun.</a:t>
            </a:r>
            <a:r>
              <a:rPr lang="fr-FR" sz="1200" kern="1200" dirty="0" smtClean="0">
                <a:solidFill>
                  <a:schemeClr val="tx1"/>
                </a:solidFill>
                <a:latin typeface="+mn-lt"/>
                <a:ea typeface="+mn-ea"/>
                <a:cs typeface="+mn-cs"/>
              </a:rPr>
              <a:t> Selon la loi d’orientation de 2013, deux types d’enseignements seront désormais dispensés au collège : les enseignements du tronc commun, et des enseignements complémentaires. </a:t>
            </a:r>
            <a:endParaRPr lang="fr-FR" dirty="0"/>
          </a:p>
        </p:txBody>
      </p:sp>
      <p:sp>
        <p:nvSpPr>
          <p:cNvPr id="4" name="Espace réservé du numéro de diapositive 3"/>
          <p:cNvSpPr>
            <a:spLocks noGrp="1"/>
          </p:cNvSpPr>
          <p:nvPr>
            <p:ph type="sldNum" sz="quarter" idx="10"/>
          </p:nvPr>
        </p:nvSpPr>
        <p:spPr/>
        <p:txBody>
          <a:bodyPr/>
          <a:lstStyle/>
          <a:p>
            <a:fld id="{85C02EF6-E154-4475-9D56-92CB229030FC}"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EPI s'adressent à tous les élèves du cycle 4. Mobilisant au moins deux disciplines, ils permettent de construire et d'approfondir des connaissances et des compétences inscrites dans les différents programmes d'enseignement. Ils s'appuient sur une démarche de projet et conduisent à une réalisation concrète, individuelle ou collective. Le ministère de l'éducation nationale publie des ressources pour éclairer leur mise en </a:t>
            </a:r>
            <a:r>
              <a:rPr lang="fr-FR" dirty="0" err="1" smtClean="0"/>
              <a:t>oeuvre</a:t>
            </a:r>
            <a:r>
              <a:rPr lang="fr-FR" dirty="0" smtClean="0"/>
              <a:t>. Il s’agit d’apprendre différemment</a:t>
            </a:r>
            <a:r>
              <a:rPr lang="fr-FR" baseline="0" dirty="0" smtClean="0"/>
              <a:t> en espérant que les élèves apprendront mieux et cultiveront des compétences utiles dans la société du XXIe siècle (collaborer, utiliser les ressources numériques, innover, pratiquer les langues étrangères dans des contextes concrets…). </a:t>
            </a:r>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 </a:t>
            </a:r>
          </a:p>
          <a:p>
            <a:r>
              <a:rPr lang="fr-FR" sz="1200" kern="1200" baseline="0" dirty="0" smtClean="0">
                <a:solidFill>
                  <a:schemeClr val="tx1"/>
                </a:solidFill>
                <a:latin typeface="+mn-lt"/>
                <a:ea typeface="+mn-ea"/>
                <a:cs typeface="+mn-cs"/>
              </a:rPr>
              <a:t>La « réalité » est un système complexe dont l’analyse complète nécessite plusieurs prismes disciplinaires. Les EPI permettent </a:t>
            </a:r>
            <a:r>
              <a:rPr lang="fr-FR" sz="1200" b="1" kern="1200" baseline="0" dirty="0" smtClean="0">
                <a:solidFill>
                  <a:schemeClr val="tx1"/>
                </a:solidFill>
                <a:latin typeface="+mn-lt"/>
                <a:ea typeface="+mn-ea"/>
                <a:cs typeface="+mn-cs"/>
              </a:rPr>
              <a:t>d’éclairer un objet dans ses différentes dimensions, chaque discipline impliquée dans les EPI contribuant à sa compréhension par les élèves. </a:t>
            </a:r>
          </a:p>
          <a:p>
            <a:r>
              <a:rPr lang="fr-FR" sz="1200" kern="1200" baseline="0" dirty="0" smtClean="0">
                <a:solidFill>
                  <a:schemeClr val="tx1"/>
                </a:solidFill>
                <a:latin typeface="+mn-lt"/>
                <a:ea typeface="+mn-ea"/>
                <a:cs typeface="+mn-cs"/>
              </a:rPr>
              <a:t>- Les EPI partent d’une problématique ou d’un questionnement explicite que chacune des disciplines contributrices éclaire. Cela permet alors à l’élève de construire une stratégie de résolution.  </a:t>
            </a:r>
          </a:p>
          <a:p>
            <a:r>
              <a:rPr lang="fr-FR" sz="1200" kern="1200" baseline="0" dirty="0" smtClean="0">
                <a:solidFill>
                  <a:schemeClr val="tx1"/>
                </a:solidFill>
                <a:latin typeface="+mn-lt"/>
                <a:ea typeface="+mn-ea"/>
                <a:cs typeface="+mn-cs"/>
              </a:rPr>
              <a:t>Les EPI apprennent aussi aux élèves, que le « savoir » n’est pas réductible à une discipline, mais nécessite les apports notionnels et méthodologiques de différentes disciplines. </a:t>
            </a:r>
            <a:r>
              <a:rPr lang="fr-FR" sz="1200" b="1" kern="1200" baseline="0" dirty="0" smtClean="0">
                <a:solidFill>
                  <a:schemeClr val="tx1"/>
                </a:solidFill>
                <a:latin typeface="+mn-lt"/>
                <a:ea typeface="+mn-ea"/>
                <a:cs typeface="+mn-cs"/>
              </a:rPr>
              <a:t>Le « savoir » construit est supérieur à la somme des apports des disciplines (principe d’émergence </a:t>
            </a:r>
          </a:p>
          <a:p>
            <a:endParaRPr lang="fr-FR" sz="1200" kern="1200" baseline="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85C02EF6-E154-4475-9D56-92CB229030FC}"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Les connaissances et les méthodes disciplinaires dans un EPI sont reliées ou intégrées. En aucun cas elles ne sont estompées. </a:t>
            </a:r>
          </a:p>
          <a:p>
            <a:r>
              <a:rPr lang="fr-FR" sz="1200" kern="1200" baseline="0" dirty="0" smtClean="0">
                <a:solidFill>
                  <a:schemeClr val="tx1"/>
                </a:solidFill>
                <a:latin typeface="+mn-lt"/>
                <a:ea typeface="+mn-ea"/>
                <a:cs typeface="+mn-cs"/>
              </a:rPr>
              <a:t>- Dans les EPI les professeurs s’appuient sur leur expertise disciplinaire. Ils sont capables </a:t>
            </a:r>
            <a:r>
              <a:rPr lang="fr-FR" sz="1200" b="1" kern="1200" baseline="0" dirty="0" smtClean="0">
                <a:solidFill>
                  <a:schemeClr val="tx1"/>
                </a:solidFill>
                <a:latin typeface="+mn-lt"/>
                <a:ea typeface="+mn-ea"/>
                <a:cs typeface="+mn-cs"/>
              </a:rPr>
              <a:t>d’expliciter leurs démarches et leurs contenus disciplinaires. Les EPI permettent alors d’identifier les points communs et les spécificités des disciplines. </a:t>
            </a:r>
          </a:p>
          <a:p>
            <a:r>
              <a:rPr lang="fr-FR" sz="1200" kern="1200" baseline="0" dirty="0" smtClean="0">
                <a:solidFill>
                  <a:schemeClr val="tx1"/>
                </a:solidFill>
                <a:latin typeface="+mn-lt"/>
                <a:ea typeface="+mn-ea"/>
                <a:cs typeface="+mn-cs"/>
              </a:rPr>
              <a:t>- Les disciplines ne sont pas instrumentalisées dans les EPI (ex l’histoire uniquement pour la chronologie, les arts plastiques pour illustrer, le français pour la maitrise de la langue, les mathématiques pour calculer…), mais contribuent conjointement à la connaissance et l’explication des objets complexes étudiés. </a:t>
            </a:r>
          </a:p>
          <a:p>
            <a:r>
              <a:rPr lang="fr-FR" sz="1200" kern="1200" baseline="0" dirty="0" smtClean="0">
                <a:solidFill>
                  <a:schemeClr val="tx1"/>
                </a:solidFill>
                <a:latin typeface="+mn-lt"/>
                <a:ea typeface="+mn-ea"/>
                <a:cs typeface="+mn-cs"/>
              </a:rPr>
              <a:t>- Les huit thématiques permettent une </a:t>
            </a:r>
            <a:r>
              <a:rPr lang="fr-FR" sz="1200" b="1" kern="1200" baseline="0" dirty="0" smtClean="0">
                <a:solidFill>
                  <a:schemeClr val="tx1"/>
                </a:solidFill>
                <a:latin typeface="+mn-lt"/>
                <a:ea typeface="+mn-ea"/>
                <a:cs typeface="+mn-cs"/>
              </a:rPr>
              <a:t>variété des croisements disciplinaires répondant à la diversité des sujets possibles. </a:t>
            </a:r>
          </a:p>
          <a:p>
            <a:endParaRPr lang="fr-FR" dirty="0"/>
          </a:p>
        </p:txBody>
      </p:sp>
      <p:sp>
        <p:nvSpPr>
          <p:cNvPr id="4" name="Espace réservé du numéro de diapositive 3"/>
          <p:cNvSpPr>
            <a:spLocks noGrp="1"/>
          </p:cNvSpPr>
          <p:nvPr>
            <p:ph type="sldNum" sz="quarter" idx="10"/>
          </p:nvPr>
        </p:nvSpPr>
        <p:spPr/>
        <p:txBody>
          <a:bodyPr/>
          <a:lstStyle/>
          <a:p>
            <a:fld id="{85C02EF6-E154-4475-9D56-92CB229030FC}"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5C02EF6-E154-4475-9D56-92CB229030FC}"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 </a:t>
            </a:r>
          </a:p>
          <a:p>
            <a:r>
              <a:rPr lang="fr-FR" sz="1200" kern="1200" baseline="0" dirty="0" smtClean="0">
                <a:solidFill>
                  <a:schemeClr val="tx1"/>
                </a:solidFill>
                <a:latin typeface="+mn-lt"/>
                <a:ea typeface="+mn-ea"/>
                <a:cs typeface="+mn-cs"/>
              </a:rPr>
              <a:t>Les EPI s’appuient </a:t>
            </a:r>
            <a:r>
              <a:rPr lang="fr-FR" sz="1200" b="1" kern="1200" baseline="0" dirty="0" smtClean="0">
                <a:solidFill>
                  <a:schemeClr val="tx1"/>
                </a:solidFill>
                <a:latin typeface="+mn-lt"/>
                <a:ea typeface="+mn-ea"/>
                <a:cs typeface="+mn-cs"/>
              </a:rPr>
              <a:t>sur les contenus des programmes disciplinaires. Ceux-ci déclinent les compétences du socle commun de connaissances, de compétences et de culture. Ils permettent de traiter différemment des parties de programme et de construire les attendus de fin de cycle 4. </a:t>
            </a:r>
          </a:p>
          <a:p>
            <a:endParaRPr lang="fr-FR" dirty="0"/>
          </a:p>
        </p:txBody>
      </p:sp>
      <p:sp>
        <p:nvSpPr>
          <p:cNvPr id="4" name="Espace réservé du numéro de diapositive 3"/>
          <p:cNvSpPr>
            <a:spLocks noGrp="1"/>
          </p:cNvSpPr>
          <p:nvPr>
            <p:ph type="sldNum" sz="quarter" idx="10"/>
          </p:nvPr>
        </p:nvSpPr>
        <p:spPr/>
        <p:txBody>
          <a:bodyPr/>
          <a:lstStyle/>
          <a:p>
            <a:fld id="{85C02EF6-E154-4475-9D56-92CB229030FC}" type="slidenum">
              <a:rPr lang="fr-FR" smtClean="0"/>
              <a:pPr/>
              <a:t>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FADBA93-B09B-4DBA-957B-9EB43898537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68E7B401-D28F-4EDF-8E69-B87A0DFE5C63}" type="datetimeFigureOut">
              <a:rPr lang="fr-FR" smtClean="0"/>
              <a:pPr/>
              <a:t>17/10/2016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FADBA93-B09B-4DBA-957B-9EB438985379}"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8E7B401-D28F-4EDF-8E69-B87A0DFE5C63}" type="datetimeFigureOut">
              <a:rPr lang="fr-FR" smtClean="0"/>
              <a:pPr/>
              <a:t>17/10/2016</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FADBA93-B09B-4DBA-957B-9EB43898537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EPI </a:t>
            </a:r>
            <a:br>
              <a:rPr lang="fr-FR" dirty="0" smtClean="0"/>
            </a:br>
            <a:r>
              <a:rPr lang="fr-FR" dirty="0" smtClean="0"/>
              <a:t>Pourquoi ? Comment ?</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Proposition de départ</a:t>
            </a:r>
            <a:endParaRPr lang="fr-FR" dirty="0"/>
          </a:p>
        </p:txBody>
      </p:sp>
      <p:sp>
        <p:nvSpPr>
          <p:cNvPr id="3" name="Espace réservé du contenu 2"/>
          <p:cNvSpPr>
            <a:spLocks noGrp="1"/>
          </p:cNvSpPr>
          <p:nvPr>
            <p:ph idx="1"/>
          </p:nvPr>
        </p:nvSpPr>
        <p:spPr>
          <a:xfrm>
            <a:off x="502920" y="530352"/>
            <a:ext cx="8183880" cy="4626840"/>
          </a:xfrm>
        </p:spPr>
        <p:txBody>
          <a:bodyPr>
            <a:normAutofit fontScale="40000" lnSpcReduction="20000"/>
          </a:bodyPr>
          <a:lstStyle/>
          <a:p>
            <a:r>
              <a:rPr lang="fr-FR" b="1" dirty="0" smtClean="0"/>
              <a:t>Thématique de l’EPI : ?</a:t>
            </a:r>
          </a:p>
          <a:p>
            <a:endParaRPr lang="fr-FR" b="1" dirty="0" smtClean="0"/>
          </a:p>
          <a:p>
            <a:r>
              <a:rPr lang="fr-FR" b="1" dirty="0" smtClean="0"/>
              <a:t>Disciplines/professeurs : ?</a:t>
            </a:r>
            <a:r>
              <a:rPr lang="fr-FR" dirty="0" smtClean="0"/>
              <a:t/>
            </a:r>
            <a:br>
              <a:rPr lang="fr-FR" dirty="0" smtClean="0"/>
            </a:br>
            <a:endParaRPr lang="fr-FR" dirty="0" smtClean="0"/>
          </a:p>
          <a:p>
            <a:r>
              <a:rPr lang="fr-FR" b="1" dirty="0" smtClean="0"/>
              <a:t>Autre(s) intervenant(s) :</a:t>
            </a:r>
            <a:r>
              <a:rPr lang="fr-FR" dirty="0" smtClean="0"/>
              <a:t> ?</a:t>
            </a:r>
          </a:p>
          <a:p>
            <a:pPr>
              <a:buNone/>
            </a:pPr>
            <a:endParaRPr lang="fr-FR" dirty="0" smtClean="0"/>
          </a:p>
          <a:p>
            <a:r>
              <a:rPr lang="fr-FR" b="1" dirty="0" smtClean="0"/>
              <a:t>Durée : ?</a:t>
            </a:r>
            <a:endParaRPr lang="fr-FR" dirty="0" smtClean="0"/>
          </a:p>
          <a:p>
            <a:pPr>
              <a:buNone/>
            </a:pPr>
            <a:endParaRPr lang="fr-FR" dirty="0" smtClean="0"/>
          </a:p>
          <a:p>
            <a:r>
              <a:rPr lang="fr-FR" b="1" dirty="0" smtClean="0"/>
              <a:t>Contribution à un parcours : ?</a:t>
            </a:r>
            <a:endParaRPr lang="fr-FR" dirty="0" smtClean="0"/>
          </a:p>
          <a:p>
            <a:pPr>
              <a:buNone/>
            </a:pPr>
            <a:endParaRPr lang="fr-FR" dirty="0" smtClean="0"/>
          </a:p>
          <a:p>
            <a:r>
              <a:rPr lang="fr-FR" b="1" i="1" dirty="0" smtClean="0"/>
              <a:t>Problématique : </a:t>
            </a:r>
            <a:r>
              <a:rPr lang="fr-FR" i="1" dirty="0" smtClean="0"/>
              <a:t>Comment les Français ont résisté durant l’occupation allemande.</a:t>
            </a:r>
          </a:p>
          <a:p>
            <a:pPr>
              <a:buNone/>
            </a:pPr>
            <a:endParaRPr lang="fr-FR" dirty="0" smtClean="0"/>
          </a:p>
          <a:p>
            <a:r>
              <a:rPr lang="fr-FR" b="1" dirty="0" smtClean="0"/>
              <a:t>De l’idée au projet : </a:t>
            </a:r>
          </a:p>
          <a:p>
            <a:pPr>
              <a:buNone/>
            </a:pPr>
            <a:r>
              <a:rPr lang="fr-FR" dirty="0" smtClean="0"/>
              <a:t/>
            </a:r>
            <a:br>
              <a:rPr lang="fr-FR" dirty="0" smtClean="0"/>
            </a:br>
            <a:r>
              <a:rPr lang="fr-FR" dirty="0" smtClean="0"/>
              <a:t> Rendre l ’Histoire encore plus « vivante » par la recherche d’objets « traces ».</a:t>
            </a:r>
            <a:br>
              <a:rPr lang="fr-FR" dirty="0" smtClean="0"/>
            </a:br>
            <a:r>
              <a:rPr lang="fr-FR" dirty="0" smtClean="0"/>
              <a:t> Montrer par un montage « muséographique » les formes et modes de résistance .</a:t>
            </a:r>
            <a:br>
              <a:rPr lang="fr-FR" dirty="0" smtClean="0"/>
            </a:br>
            <a:r>
              <a:rPr lang="fr-FR" dirty="0" smtClean="0"/>
              <a:t> Scénographier ses choix, les exposer, les donner à comprendre.</a:t>
            </a:r>
          </a:p>
          <a:p>
            <a:pPr>
              <a:buNone/>
            </a:pPr>
            <a:endParaRPr lang="fr-FR" dirty="0" smtClean="0"/>
          </a:p>
          <a:p>
            <a:r>
              <a:rPr lang="fr-FR" b="1" dirty="0" smtClean="0"/>
              <a:t>Le travail en amont :</a:t>
            </a:r>
            <a:r>
              <a:rPr lang="fr-FR" dirty="0" smtClean="0"/>
              <a:t> Collecte de « traces de résistance » palpables, sonores, visuelles, etc.</a:t>
            </a:r>
          </a:p>
          <a:p>
            <a:endParaRPr lang="fr-FR" dirty="0" smtClean="0"/>
          </a:p>
          <a:p>
            <a:r>
              <a:rPr lang="fr-FR" b="1" dirty="0" smtClean="0"/>
              <a:t>Créer in fine une micro exposition </a:t>
            </a:r>
            <a:r>
              <a:rPr lang="fr-FR" dirty="0" smtClean="0"/>
              <a:t>composée de documents collectés et illustrant une thématique liée à la problématique de départ (exemple : « dénoncer le pouvoir en place durant la seconde guerre  mondiale», ou encore « résister par de petits riens », « s’engager », ou encore « chanter pour résister » etc.</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Au travail !</a:t>
            </a:r>
            <a:endParaRPr lang="fr-FR" dirty="0"/>
          </a:p>
        </p:txBody>
      </p:sp>
      <p:pic>
        <p:nvPicPr>
          <p:cNvPr id="1026" name="Picture 2" descr="img_0419"/>
          <p:cNvPicPr>
            <a:picLocks noChangeAspect="1" noChangeArrowheads="1"/>
          </p:cNvPicPr>
          <p:nvPr/>
        </p:nvPicPr>
        <p:blipFill>
          <a:blip r:embed="rId2" cstate="print"/>
          <a:srcRect/>
          <a:stretch>
            <a:fillRect/>
          </a:stretch>
        </p:blipFill>
        <p:spPr bwMode="auto">
          <a:xfrm>
            <a:off x="611560" y="548680"/>
            <a:ext cx="4029075" cy="3019425"/>
          </a:xfrm>
          <a:prstGeom prst="rect">
            <a:avLst/>
          </a:prstGeom>
          <a:noFill/>
        </p:spPr>
      </p:pic>
      <p:pic>
        <p:nvPicPr>
          <p:cNvPr id="1028" name="Picture 4" descr="https://pierrickauger.files.wordpress.com/2016/09/img_0424.jpg?w=1000&amp;h=&amp;crop=1"/>
          <p:cNvPicPr>
            <a:picLocks noChangeAspect="1" noChangeArrowheads="1"/>
          </p:cNvPicPr>
          <p:nvPr/>
        </p:nvPicPr>
        <p:blipFill>
          <a:blip r:embed="rId3" cstate="print"/>
          <a:srcRect/>
          <a:stretch>
            <a:fillRect/>
          </a:stretch>
        </p:blipFill>
        <p:spPr bwMode="auto">
          <a:xfrm>
            <a:off x="4499992" y="1988840"/>
            <a:ext cx="3959424" cy="296956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545792"/>
            <a:ext cx="8183880" cy="1051560"/>
          </a:xfrm>
        </p:spPr>
        <p:txBody>
          <a:bodyPr>
            <a:normAutofit/>
          </a:bodyPr>
          <a:lstStyle/>
          <a:p>
            <a:r>
              <a:rPr lang="fr-FR" sz="3000" dirty="0" smtClean="0"/>
              <a:t>Quelles </a:t>
            </a:r>
            <a:r>
              <a:rPr lang="fr-FR" sz="3000" dirty="0" smtClean="0"/>
              <a:t>difficultés éventuelles pour la mise en œuvre d’un tel EPI ?</a:t>
            </a:r>
            <a:endParaRPr lang="fr-FR" sz="3000" dirty="0"/>
          </a:p>
        </p:txBody>
      </p:sp>
      <p:sp>
        <p:nvSpPr>
          <p:cNvPr id="3" name="Espace réservé du contenu 2"/>
          <p:cNvSpPr>
            <a:spLocks noGrp="1"/>
          </p:cNvSpPr>
          <p:nvPr>
            <p:ph idx="1"/>
          </p:nvPr>
        </p:nvSpPr>
        <p:spPr/>
        <p:txBody>
          <a:bodyPr/>
          <a:lstStyle/>
          <a:p>
            <a:r>
              <a:rPr lang="fr-FR" b="1" dirty="0" smtClean="0"/>
              <a:t>CR des ateliers :</a:t>
            </a:r>
            <a:endParaRPr lang="fr-FR"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473784"/>
            <a:ext cx="8183880" cy="1051560"/>
          </a:xfrm>
        </p:spPr>
        <p:txBody>
          <a:bodyPr>
            <a:normAutofit fontScale="90000"/>
          </a:bodyPr>
          <a:lstStyle/>
          <a:p>
            <a:r>
              <a:rPr lang="fr-FR" dirty="0" smtClean="0"/>
              <a:t>Bibliographie pour aller plus loin…</a:t>
            </a:r>
            <a:endParaRPr lang="fr-FR" dirty="0"/>
          </a:p>
        </p:txBody>
      </p:sp>
      <p:pic>
        <p:nvPicPr>
          <p:cNvPr id="1026" name="Picture 2"/>
          <p:cNvPicPr>
            <a:picLocks noChangeAspect="1" noChangeArrowheads="1"/>
          </p:cNvPicPr>
          <p:nvPr/>
        </p:nvPicPr>
        <p:blipFill>
          <a:blip r:embed="rId2" cstate="print"/>
          <a:srcRect l="21974" t="14280" r="41411" b="4561"/>
          <a:stretch>
            <a:fillRect/>
          </a:stretch>
        </p:blipFill>
        <p:spPr bwMode="auto">
          <a:xfrm>
            <a:off x="2699792" y="792088"/>
            <a:ext cx="3674251" cy="458112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Définition</a:t>
            </a:r>
            <a:endParaRPr lang="fr-FR" dirty="0"/>
          </a:p>
        </p:txBody>
      </p:sp>
      <p:sp>
        <p:nvSpPr>
          <p:cNvPr id="3" name="Espace réservé du contenu 2"/>
          <p:cNvSpPr>
            <a:spLocks noGrp="1"/>
          </p:cNvSpPr>
          <p:nvPr>
            <p:ph idx="1"/>
          </p:nvPr>
        </p:nvSpPr>
        <p:spPr/>
        <p:txBody>
          <a:bodyPr>
            <a:normAutofit fontScale="77500" lnSpcReduction="20000"/>
          </a:bodyPr>
          <a:lstStyle/>
          <a:p>
            <a:pPr algn="just"/>
            <a:r>
              <a:rPr lang="fr-FR" dirty="0" smtClean="0"/>
              <a:t>L’arrêté précisant l’organisation des enseignements au collège décrit ces enseignements complémentaires, dans son article 3 : l’accompagnement personnalisé (AP) et enseignements pratiques interdisciplinaires (EPI).</a:t>
            </a:r>
          </a:p>
          <a:p>
            <a:pPr algn="just">
              <a:buNone/>
            </a:pPr>
            <a:endParaRPr lang="fr-FR" dirty="0" smtClean="0"/>
          </a:p>
          <a:p>
            <a:pPr algn="just"/>
            <a:r>
              <a:rPr lang="fr-FR" dirty="0" smtClean="0"/>
              <a:t>Les contenus des enseignements complémentaires sont établis en fonction des objectifs de connaissances et de compétences du socle commun de connaissances, de compétences et de culture et des programmes des cycles concernés.</a:t>
            </a:r>
          </a:p>
          <a:p>
            <a:pPr algn="just">
              <a:buNone/>
            </a:pPr>
            <a:endParaRPr lang="fr-FR" dirty="0" smtClean="0"/>
          </a:p>
          <a:p>
            <a:pPr algn="just"/>
            <a:r>
              <a:rPr lang="fr-FR" u="sng" dirty="0" smtClean="0"/>
              <a:t>Toutes les disciplines d’enseignement contribuent aux enseignements complémentaires.</a:t>
            </a:r>
            <a:endParaRPr lang="fr-FR" dirty="0" smtClean="0"/>
          </a:p>
          <a:p>
            <a:pPr algn="just"/>
            <a:endParaRPr lang="fr-FR" dirty="0" smtClean="0"/>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Autrement dit…</a:t>
            </a:r>
            <a:endParaRPr lang="fr-FR" dirty="0"/>
          </a:p>
        </p:txBody>
      </p:sp>
      <p:pic>
        <p:nvPicPr>
          <p:cNvPr id="22530" name="Picture 2"/>
          <p:cNvPicPr>
            <a:picLocks noGrp="1" noChangeAspect="1" noChangeArrowheads="1"/>
          </p:cNvPicPr>
          <p:nvPr>
            <p:ph idx="1"/>
          </p:nvPr>
        </p:nvPicPr>
        <p:blipFill>
          <a:blip r:embed="rId2" cstate="print"/>
          <a:srcRect l="16806" t="29231" r="34834" b="38099"/>
          <a:stretch>
            <a:fillRect/>
          </a:stretch>
        </p:blipFill>
        <p:spPr bwMode="auto">
          <a:xfrm>
            <a:off x="899591" y="908720"/>
            <a:ext cx="7390295" cy="3600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8 thématiques pour les EPI</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b="1" dirty="0" smtClean="0"/>
              <a:t>   Chaque enseignement pratique interdisciplinaire porte sur l'une des thématiques interdisciplinaires</a:t>
            </a:r>
            <a:r>
              <a:rPr lang="fr-FR" dirty="0" smtClean="0"/>
              <a:t> </a:t>
            </a:r>
            <a:r>
              <a:rPr lang="fr-FR" b="1" dirty="0" smtClean="0"/>
              <a:t>suivantes</a:t>
            </a:r>
            <a:r>
              <a:rPr lang="fr-FR" dirty="0" smtClean="0"/>
              <a:t> :</a:t>
            </a:r>
          </a:p>
          <a:p>
            <a:pPr>
              <a:buNone/>
            </a:pPr>
            <a:endParaRPr lang="fr-FR" dirty="0" smtClean="0"/>
          </a:p>
          <a:p>
            <a:r>
              <a:rPr lang="fr-FR" dirty="0" smtClean="0"/>
              <a:t>corps, santé, bien-être et sécurité</a:t>
            </a:r>
          </a:p>
          <a:p>
            <a:r>
              <a:rPr lang="fr-FR" dirty="0" smtClean="0"/>
              <a:t>culture et création artistiques </a:t>
            </a:r>
          </a:p>
          <a:p>
            <a:r>
              <a:rPr lang="fr-FR" dirty="0" smtClean="0"/>
              <a:t>transition écologique et développement durable</a:t>
            </a:r>
          </a:p>
          <a:p>
            <a:r>
              <a:rPr lang="fr-FR" dirty="0" smtClean="0"/>
              <a:t>information, communication, citoyenneté </a:t>
            </a:r>
          </a:p>
          <a:p>
            <a:r>
              <a:rPr lang="fr-FR" dirty="0" smtClean="0"/>
              <a:t>langues et cultures de l'Antiquité </a:t>
            </a:r>
          </a:p>
          <a:p>
            <a:r>
              <a:rPr lang="fr-FR" dirty="0" smtClean="0"/>
              <a:t>langues et cultures étrangères ou, le cas échéant, régionales </a:t>
            </a:r>
          </a:p>
          <a:p>
            <a:r>
              <a:rPr lang="fr-FR" dirty="0" smtClean="0"/>
              <a:t>monde économique et professionnel </a:t>
            </a:r>
          </a:p>
          <a:p>
            <a:r>
              <a:rPr lang="fr-FR" dirty="0" smtClean="0"/>
              <a:t>sciences, technologie et société</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l="10550" t="17640" r="24718" b="16841"/>
          <a:stretch>
            <a:fillRect/>
          </a:stretch>
        </p:blipFill>
        <p:spPr bwMode="auto">
          <a:xfrm>
            <a:off x="683568" y="476672"/>
            <a:ext cx="7776864" cy="518457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r>
              <a:rPr lang="fr-FR" dirty="0" smtClean="0"/>
              <a:t>Disciplines et inter-disciplines : une interface nécessaire</a:t>
            </a:r>
            <a:endParaRPr lang="fr-FR" dirty="0"/>
          </a:p>
        </p:txBody>
      </p:sp>
      <p:sp>
        <p:nvSpPr>
          <p:cNvPr id="3" name="Espace réservé du contenu 2"/>
          <p:cNvSpPr>
            <a:spLocks noGrp="1"/>
          </p:cNvSpPr>
          <p:nvPr>
            <p:ph idx="1"/>
          </p:nvPr>
        </p:nvSpPr>
        <p:spPr/>
        <p:txBody>
          <a:bodyPr>
            <a:normAutofit fontScale="77500" lnSpcReduction="20000"/>
          </a:bodyPr>
          <a:lstStyle/>
          <a:p>
            <a:r>
              <a:rPr lang="fr-FR" b="1" dirty="0" smtClean="0"/>
              <a:t>Deux objectifs : </a:t>
            </a:r>
            <a:r>
              <a:rPr lang="fr-FR" dirty="0" smtClean="0"/>
              <a:t>formation et socialisation.</a:t>
            </a:r>
          </a:p>
          <a:p>
            <a:pPr>
              <a:buNone/>
            </a:pPr>
            <a:endParaRPr lang="fr-FR" dirty="0" smtClean="0"/>
          </a:p>
          <a:p>
            <a:r>
              <a:rPr lang="fr-FR" dirty="0" smtClean="0"/>
              <a:t>Cette modalité pédagogique </a:t>
            </a:r>
            <a:r>
              <a:rPr lang="fr-FR" b="1" dirty="0" smtClean="0"/>
              <a:t>reconnait et croit en l’importance du travail interdisciplin</a:t>
            </a:r>
            <a:r>
              <a:rPr lang="fr-FR" dirty="0" smtClean="0"/>
              <a:t>aire dans la construction des savoirs. </a:t>
            </a:r>
          </a:p>
          <a:p>
            <a:pPr>
              <a:buNone/>
            </a:pPr>
            <a:endParaRPr lang="fr-FR" dirty="0" smtClean="0"/>
          </a:p>
          <a:p>
            <a:r>
              <a:rPr lang="fr-FR" dirty="0" smtClean="0"/>
              <a:t>Il souligne aussi </a:t>
            </a:r>
            <a:r>
              <a:rPr lang="fr-FR" b="1" dirty="0" smtClean="0"/>
              <a:t>l’importance de l’expertise disciplinaire pour la construction des convergences</a:t>
            </a:r>
            <a:r>
              <a:rPr lang="fr-FR" dirty="0" smtClean="0"/>
              <a:t>. </a:t>
            </a:r>
          </a:p>
          <a:p>
            <a:pPr>
              <a:buNone/>
            </a:pPr>
            <a:endParaRPr lang="fr-FR" dirty="0" smtClean="0"/>
          </a:p>
          <a:p>
            <a:r>
              <a:rPr lang="fr-FR" b="1" dirty="0" smtClean="0"/>
              <a:t>Le projet interdisciplinaire n’est plus à la périphérie de la classe </a:t>
            </a:r>
            <a:r>
              <a:rPr lang="fr-FR" dirty="0" smtClean="0"/>
              <a:t>mais contribue à part entière à l’enseignement dans chacune des disciplines contributrices.</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r"/>
            <a:r>
              <a:rPr lang="fr-FR" dirty="0" smtClean="0"/>
              <a:t>Une pédagogie de projet</a:t>
            </a:r>
            <a:endParaRPr lang="fr-FR" dirty="0"/>
          </a:p>
        </p:txBody>
      </p:sp>
      <p:sp>
        <p:nvSpPr>
          <p:cNvPr id="3" name="Espace réservé du contenu 2"/>
          <p:cNvSpPr>
            <a:spLocks noGrp="1"/>
          </p:cNvSpPr>
          <p:nvPr>
            <p:ph idx="1"/>
          </p:nvPr>
        </p:nvSpPr>
        <p:spPr/>
        <p:txBody>
          <a:bodyPr/>
          <a:lstStyle/>
          <a:p>
            <a:r>
              <a:rPr lang="fr-FR" dirty="0" smtClean="0"/>
              <a:t>La pédagogie de projet prend appui sur la réalisation d’</a:t>
            </a:r>
            <a:r>
              <a:rPr lang="fr-FR" b="1" dirty="0" smtClean="0"/>
              <a:t>une production concrète. </a:t>
            </a:r>
            <a:r>
              <a:rPr lang="fr-FR" dirty="0" smtClean="0"/>
              <a:t>L’élève est associé étroitement à l’élaboration des savoirs </a:t>
            </a:r>
            <a:r>
              <a:rPr lang="fr-FR" b="1" dirty="0" smtClean="0"/>
              <a:t>à partir d’une situation donnée</a:t>
            </a:r>
            <a:r>
              <a:rPr lang="fr-FR" dirty="0" smtClean="0"/>
              <a:t> ; </a:t>
            </a:r>
          </a:p>
          <a:p>
            <a:pPr>
              <a:buNone/>
            </a:pPr>
            <a:endParaRPr lang="fr-FR" dirty="0" smtClean="0"/>
          </a:p>
          <a:p>
            <a:r>
              <a:rPr lang="fr-FR" b="1" dirty="0" smtClean="0"/>
              <a:t>Il prend des initiatives, il cherche à résoudre des problèmes, il recherche et utilise des ressources</a:t>
            </a:r>
            <a:r>
              <a:rPr lang="fr-FR" dirty="0" smtClean="0"/>
              <a:t>.</a:t>
            </a:r>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r"/>
            <a:r>
              <a:rPr lang="fr-FR" dirty="0" smtClean="0"/>
              <a:t>Comment préparer son EPI par la pratique ?</a:t>
            </a:r>
            <a:endParaRPr lang="fr-FR"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l="5903" t="20160" r="36453" b="8441"/>
          <a:stretch>
            <a:fillRect/>
          </a:stretch>
        </p:blipFill>
        <p:spPr bwMode="auto">
          <a:xfrm>
            <a:off x="1331640" y="692696"/>
            <a:ext cx="6120680" cy="42644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2920" y="5085184"/>
            <a:ext cx="8183880" cy="1800200"/>
          </a:xfrm>
        </p:spPr>
        <p:txBody>
          <a:bodyPr>
            <a:noAutofit/>
          </a:bodyPr>
          <a:lstStyle/>
          <a:p>
            <a:pPr algn="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
            </a:r>
            <a:br>
              <a:rPr lang="fr-FR" sz="2400" dirty="0" smtClean="0"/>
            </a:br>
            <a:r>
              <a:rPr lang="fr-FR" sz="2400" dirty="0" smtClean="0"/>
              <a:t>Réaliser une vitrine exposant diverses formes de résistance</a:t>
            </a:r>
            <a:br>
              <a:rPr lang="fr-FR" sz="2400" dirty="0" smtClean="0"/>
            </a:br>
            <a:endParaRPr lang="fr-FR" sz="2400" dirty="0"/>
          </a:p>
        </p:txBody>
      </p:sp>
      <p:pic>
        <p:nvPicPr>
          <p:cNvPr id="1026" name="Picture 2" descr="160657456"/>
          <p:cNvPicPr>
            <a:picLocks noChangeAspect="1" noChangeArrowheads="1"/>
          </p:cNvPicPr>
          <p:nvPr/>
        </p:nvPicPr>
        <p:blipFill>
          <a:blip r:embed="rId2" cstate="print"/>
          <a:srcRect/>
          <a:stretch>
            <a:fillRect/>
          </a:stretch>
        </p:blipFill>
        <p:spPr bwMode="auto">
          <a:xfrm>
            <a:off x="683568" y="2204864"/>
            <a:ext cx="1929780" cy="19297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MJP4_14"/>
          <p:cNvPicPr>
            <a:picLocks noChangeAspect="1" noChangeArrowheads="1"/>
          </p:cNvPicPr>
          <p:nvPr/>
        </p:nvPicPr>
        <p:blipFill>
          <a:blip r:embed="rId3" cstate="print"/>
          <a:srcRect/>
          <a:stretch>
            <a:fillRect/>
          </a:stretch>
        </p:blipFill>
        <p:spPr bwMode="auto">
          <a:xfrm>
            <a:off x="2843808" y="1700808"/>
            <a:ext cx="2433836" cy="24338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https://pierrickauger.files.wordpress.com/2016/09/395995-benisaf1_1331895375.jpg?w=1000&amp;h=&amp;crop=1"/>
          <p:cNvPicPr>
            <a:picLocks noChangeAspect="1" noChangeArrowheads="1"/>
          </p:cNvPicPr>
          <p:nvPr/>
        </p:nvPicPr>
        <p:blipFill>
          <a:blip r:embed="rId4" cstate="print"/>
          <a:srcRect/>
          <a:stretch>
            <a:fillRect/>
          </a:stretch>
        </p:blipFill>
        <p:spPr bwMode="auto">
          <a:xfrm>
            <a:off x="5508104" y="2276872"/>
            <a:ext cx="2016223" cy="2032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https://pierrickauger.files.wordpress.com/2016/09/c038706.jpg?w=1000&amp;h=&amp;crop=1"/>
          <p:cNvPicPr>
            <a:picLocks noChangeAspect="1" noChangeArrowheads="1"/>
          </p:cNvPicPr>
          <p:nvPr/>
        </p:nvPicPr>
        <p:blipFill>
          <a:blip r:embed="rId5" cstate="print"/>
          <a:srcRect/>
          <a:stretch>
            <a:fillRect/>
          </a:stretch>
        </p:blipFill>
        <p:spPr bwMode="auto">
          <a:xfrm>
            <a:off x="2051720" y="3789040"/>
            <a:ext cx="1512167" cy="14946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4" name="Picture 10" descr="https://pierrickauger.files.wordpress.com/2016/09/jfk_210.jpg?w=1000&amp;h=&amp;crop=1"/>
          <p:cNvPicPr>
            <a:picLocks noChangeAspect="1" noChangeArrowheads="1"/>
          </p:cNvPicPr>
          <p:nvPr/>
        </p:nvPicPr>
        <p:blipFill>
          <a:blip r:embed="rId6" cstate="print"/>
          <a:srcRect/>
          <a:stretch>
            <a:fillRect/>
          </a:stretch>
        </p:blipFill>
        <p:spPr bwMode="auto">
          <a:xfrm>
            <a:off x="4211961" y="4077072"/>
            <a:ext cx="1657103" cy="1520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209</TotalTime>
  <Words>528</Words>
  <Application>Microsoft Office PowerPoint</Application>
  <PresentationFormat>Affichage à l'écran (4:3)</PresentationFormat>
  <Paragraphs>74</Paragraphs>
  <Slides>13</Slides>
  <Notes>5</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Aspect</vt:lpstr>
      <vt:lpstr>LES EPI  Pourquoi ? Comment ?</vt:lpstr>
      <vt:lpstr>Définition</vt:lpstr>
      <vt:lpstr>Autrement dit…</vt:lpstr>
      <vt:lpstr>8 thématiques pour les EPI</vt:lpstr>
      <vt:lpstr>Diapositive 5</vt:lpstr>
      <vt:lpstr>Disciplines et inter-disciplines : une interface nécessaire</vt:lpstr>
      <vt:lpstr>Une pédagogie de projet</vt:lpstr>
      <vt:lpstr>Comment préparer son EPI par la pratique ?</vt:lpstr>
      <vt:lpstr>         Réaliser une vitrine exposant diverses formes de résistance </vt:lpstr>
      <vt:lpstr>Proposition de départ</vt:lpstr>
      <vt:lpstr>Au travail !</vt:lpstr>
      <vt:lpstr>Quelles difficultés éventuelles pour la mise en œuvre d’un tel EPI ?</vt:lpstr>
      <vt:lpstr>Bibliographie pour aller plus loin…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EPI  Pourquoi ? Comment ?</dc:title>
  <dc:creator>Nono</dc:creator>
  <cp:lastModifiedBy>Nono</cp:lastModifiedBy>
  <cp:revision>31</cp:revision>
  <dcterms:created xsi:type="dcterms:W3CDTF">2016-09-19T16:41:07Z</dcterms:created>
  <dcterms:modified xsi:type="dcterms:W3CDTF">2016-10-17T07:02:40Z</dcterms:modified>
</cp:coreProperties>
</file>