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8B2B5FD5-7910-4B72-8C9E-BB930C5CD36C}" type="datetimeFigureOut">
              <a:rPr lang="fr-FR" smtClean="0"/>
              <a:pPr/>
              <a:t>30/11/2015</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5E2DE2F7-3950-4DF1-B8C1-BBAFD3727F29}"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transition spd="slow">
    <p:cover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B2B5FD5-7910-4B72-8C9E-BB930C5CD36C}" type="datetimeFigureOut">
              <a:rPr lang="fr-FR" smtClean="0"/>
              <a:pPr/>
              <a:t>30/11/2015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E2DE2F7-3950-4DF1-B8C1-BBAFD3727F29}" type="slidenum">
              <a:rPr lang="fr-FR" smtClean="0"/>
              <a:pPr/>
              <a:t>‹N°›</a:t>
            </a:fld>
            <a:endParaRPr lang="fr-FR"/>
          </a:p>
        </p:txBody>
      </p:sp>
    </p:spTree>
  </p:cSld>
  <p:clrMapOvr>
    <a:masterClrMapping/>
  </p:clrMapOvr>
  <p:transition spd="slow">
    <p:cover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B2B5FD5-7910-4B72-8C9E-BB930C5CD36C}" type="datetimeFigureOut">
              <a:rPr lang="fr-FR" smtClean="0"/>
              <a:pPr/>
              <a:t>30/11/2015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E2DE2F7-3950-4DF1-B8C1-BBAFD3727F29}" type="slidenum">
              <a:rPr lang="fr-FR" smtClean="0"/>
              <a:pPr/>
              <a:t>‹N°›</a:t>
            </a:fld>
            <a:endParaRPr lang="fr-FR"/>
          </a:p>
        </p:txBody>
      </p:sp>
    </p:spTree>
  </p:cSld>
  <p:clrMapOvr>
    <a:masterClrMapping/>
  </p:clrMapOvr>
  <p:transition spd="slow">
    <p:cover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8B2B5FD5-7910-4B72-8C9E-BB930C5CD36C}" type="datetimeFigureOut">
              <a:rPr lang="fr-FR" smtClean="0"/>
              <a:pPr/>
              <a:t>30/11/2015</a:t>
            </a:fld>
            <a:endParaRPr lang="fr-FR"/>
          </a:p>
        </p:txBody>
      </p:sp>
      <p:sp>
        <p:nvSpPr>
          <p:cNvPr id="9" name="Espace réservé du numéro de diapositive 8"/>
          <p:cNvSpPr>
            <a:spLocks noGrp="1"/>
          </p:cNvSpPr>
          <p:nvPr>
            <p:ph type="sldNum" sz="quarter" idx="15"/>
          </p:nvPr>
        </p:nvSpPr>
        <p:spPr/>
        <p:txBody>
          <a:bodyPr rtlCol="0"/>
          <a:lstStyle/>
          <a:p>
            <a:fld id="{5E2DE2F7-3950-4DF1-B8C1-BBAFD3727F29}" type="slidenum">
              <a:rPr lang="fr-FR" smtClean="0"/>
              <a:pPr/>
              <a:t>‹N°›</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transition spd="slow">
    <p:cover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8B2B5FD5-7910-4B72-8C9E-BB930C5CD36C}" type="datetimeFigureOut">
              <a:rPr lang="fr-FR" smtClean="0"/>
              <a:pPr/>
              <a:t>30/11/2015</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5E2DE2F7-3950-4DF1-B8C1-BBAFD3727F29}"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transition spd="slow">
    <p:cover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8B2B5FD5-7910-4B72-8C9E-BB930C5CD36C}" type="datetimeFigureOut">
              <a:rPr lang="fr-FR" smtClean="0"/>
              <a:pPr/>
              <a:t>30/11/2015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E2DE2F7-3950-4DF1-B8C1-BBAFD3727F29}" type="slidenum">
              <a:rPr lang="fr-FR" smtClean="0"/>
              <a:pPr/>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transition spd="slow">
    <p:cover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8B2B5FD5-7910-4B72-8C9E-BB930C5CD36C}" type="datetimeFigureOut">
              <a:rPr lang="fr-FR" smtClean="0"/>
              <a:pPr/>
              <a:t>30/11/2015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E2DE2F7-3950-4DF1-B8C1-BBAFD3727F29}" type="slidenum">
              <a:rPr lang="fr-FR" smtClean="0"/>
              <a:pPr/>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transition spd="slow">
    <p:cover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8B2B5FD5-7910-4B72-8C9E-BB930C5CD36C}" type="datetimeFigureOut">
              <a:rPr lang="fr-FR" smtClean="0"/>
              <a:pPr/>
              <a:t>30/11/2015</a:t>
            </a:fld>
            <a:endParaRPr lang="fr-FR"/>
          </a:p>
        </p:txBody>
      </p:sp>
      <p:sp>
        <p:nvSpPr>
          <p:cNvPr id="7" name="Espace réservé du numéro de diapositive 6"/>
          <p:cNvSpPr>
            <a:spLocks noGrp="1"/>
          </p:cNvSpPr>
          <p:nvPr>
            <p:ph type="sldNum" sz="quarter" idx="11"/>
          </p:nvPr>
        </p:nvSpPr>
        <p:spPr/>
        <p:txBody>
          <a:bodyPr rtlCol="0"/>
          <a:lstStyle/>
          <a:p>
            <a:fld id="{5E2DE2F7-3950-4DF1-B8C1-BBAFD3727F29}" type="slidenum">
              <a:rPr lang="fr-FR" smtClean="0"/>
              <a:pPr/>
              <a:t>‹N°›</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transition spd="slow">
    <p:cover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B2B5FD5-7910-4B72-8C9E-BB930C5CD36C}" type="datetimeFigureOut">
              <a:rPr lang="fr-FR" smtClean="0"/>
              <a:pPr/>
              <a:t>30/11/2015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E2DE2F7-3950-4DF1-B8C1-BBAFD3727F29}" type="slidenum">
              <a:rPr lang="fr-FR" smtClean="0"/>
              <a:pPr/>
              <a:t>‹N°›</a:t>
            </a:fld>
            <a:endParaRPr lang="fr-FR"/>
          </a:p>
        </p:txBody>
      </p:sp>
    </p:spTree>
  </p:cSld>
  <p:clrMapOvr>
    <a:masterClrMapping/>
  </p:clrMapOvr>
  <p:transition spd="slow">
    <p:cover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8B2B5FD5-7910-4B72-8C9E-BB930C5CD36C}" type="datetimeFigureOut">
              <a:rPr lang="fr-FR" smtClean="0"/>
              <a:pPr/>
              <a:t>30/11/2015</a:t>
            </a:fld>
            <a:endParaRPr lang="fr-FR"/>
          </a:p>
        </p:txBody>
      </p:sp>
      <p:sp>
        <p:nvSpPr>
          <p:cNvPr id="22" name="Espace réservé du numéro de diapositive 21"/>
          <p:cNvSpPr>
            <a:spLocks noGrp="1"/>
          </p:cNvSpPr>
          <p:nvPr>
            <p:ph type="sldNum" sz="quarter" idx="15"/>
          </p:nvPr>
        </p:nvSpPr>
        <p:spPr/>
        <p:txBody>
          <a:bodyPr rtlCol="0"/>
          <a:lstStyle/>
          <a:p>
            <a:fld id="{5E2DE2F7-3950-4DF1-B8C1-BBAFD3727F29}" type="slidenum">
              <a:rPr lang="fr-FR" smtClean="0"/>
              <a:pPr/>
              <a:t>‹N°›</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transition spd="slow">
    <p:cover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8B2B5FD5-7910-4B72-8C9E-BB930C5CD36C}" type="datetimeFigureOut">
              <a:rPr lang="fr-FR" smtClean="0"/>
              <a:pPr/>
              <a:t>30/11/2015</a:t>
            </a:fld>
            <a:endParaRPr lang="fr-FR"/>
          </a:p>
        </p:txBody>
      </p:sp>
      <p:sp>
        <p:nvSpPr>
          <p:cNvPr id="18" name="Espace réservé du numéro de diapositive 17"/>
          <p:cNvSpPr>
            <a:spLocks noGrp="1"/>
          </p:cNvSpPr>
          <p:nvPr>
            <p:ph type="sldNum" sz="quarter" idx="11"/>
          </p:nvPr>
        </p:nvSpPr>
        <p:spPr/>
        <p:txBody>
          <a:bodyPr rtlCol="0"/>
          <a:lstStyle/>
          <a:p>
            <a:fld id="{5E2DE2F7-3950-4DF1-B8C1-BBAFD3727F29}" type="slidenum">
              <a:rPr lang="fr-FR" smtClean="0"/>
              <a:pPr/>
              <a:t>‹N°›</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transition spd="slow">
    <p:cover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B2B5FD5-7910-4B72-8C9E-BB930C5CD36C}" type="datetimeFigureOut">
              <a:rPr lang="fr-FR" smtClean="0"/>
              <a:pPr/>
              <a:t>30/11/2015</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E2DE2F7-3950-4DF1-B8C1-BBAFD3727F2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cover dir="ld"/>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Présentation d’une séquence pédagogique d’EMC</a:t>
            </a:r>
            <a:endParaRPr lang="fr-FR" dirty="0"/>
          </a:p>
        </p:txBody>
      </p:sp>
      <p:sp>
        <p:nvSpPr>
          <p:cNvPr id="3" name="Sous-titre 2"/>
          <p:cNvSpPr>
            <a:spLocks noGrp="1"/>
          </p:cNvSpPr>
          <p:nvPr>
            <p:ph type="subTitle" idx="1"/>
          </p:nvPr>
        </p:nvSpPr>
        <p:spPr/>
        <p:txBody>
          <a:bodyPr>
            <a:normAutofit lnSpcReduction="10000"/>
          </a:bodyPr>
          <a:lstStyle/>
          <a:p>
            <a:r>
              <a:rPr lang="fr-FR" dirty="0" smtClean="0"/>
              <a:t>Niveau Seconde professionnelle/CAP</a:t>
            </a:r>
          </a:p>
          <a:p>
            <a:r>
              <a:rPr lang="fr-FR" dirty="0" smtClean="0"/>
              <a:t>Durée : </a:t>
            </a:r>
            <a:r>
              <a:rPr lang="fr-FR" dirty="0" smtClean="0"/>
              <a:t>3 </a:t>
            </a:r>
            <a:r>
              <a:rPr lang="fr-FR" dirty="0" smtClean="0"/>
              <a:t>à </a:t>
            </a:r>
            <a:r>
              <a:rPr lang="fr-FR" dirty="0" smtClean="0"/>
              <a:t>4 heures</a:t>
            </a:r>
          </a:p>
          <a:p>
            <a:endParaRPr lang="fr-FR" dirty="0" smtClean="0"/>
          </a:p>
          <a:p>
            <a:r>
              <a:rPr lang="fr-FR" dirty="0" smtClean="0"/>
              <a:t>Bruno Girard, IEN Lettres-Histoire</a:t>
            </a:r>
            <a:endParaRPr lang="fr-FR" dirty="0"/>
          </a:p>
        </p:txBody>
      </p:sp>
      <p:pic>
        <p:nvPicPr>
          <p:cNvPr id="16386" name="Picture 2" descr="Afficher l'image d'origine"/>
          <p:cNvPicPr>
            <a:picLocks noChangeAspect="1" noChangeArrowheads="1"/>
          </p:cNvPicPr>
          <p:nvPr/>
        </p:nvPicPr>
        <p:blipFill>
          <a:blip r:embed="rId2" cstate="print"/>
          <a:srcRect/>
          <a:stretch>
            <a:fillRect/>
          </a:stretch>
        </p:blipFill>
        <p:spPr bwMode="auto">
          <a:xfrm>
            <a:off x="6372200" y="404664"/>
            <a:ext cx="2385981" cy="1687737"/>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p:cover dir="l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908720"/>
            <a:ext cx="7467600" cy="5565232"/>
          </a:xfrm>
        </p:spPr>
        <p:txBody>
          <a:bodyPr>
            <a:normAutofit fontScale="92500"/>
          </a:bodyPr>
          <a:lstStyle/>
          <a:p>
            <a:r>
              <a:rPr lang="fr-FR" b="1" dirty="0" smtClean="0"/>
              <a:t>Sexisme</a:t>
            </a:r>
            <a:r>
              <a:rPr lang="fr-FR" dirty="0" smtClean="0"/>
              <a:t> (article </a:t>
            </a:r>
            <a:r>
              <a:rPr lang="fr-FR" dirty="0" err="1" smtClean="0"/>
              <a:t>Wikipédia</a:t>
            </a:r>
            <a:r>
              <a:rPr lang="fr-FR" dirty="0" smtClean="0"/>
              <a:t>) : </a:t>
            </a:r>
          </a:p>
          <a:p>
            <a:endParaRPr lang="fr-FR" dirty="0" smtClean="0"/>
          </a:p>
          <a:p>
            <a:pPr algn="just">
              <a:buNone/>
            </a:pPr>
            <a:r>
              <a:rPr lang="fr-FR" dirty="0" smtClean="0"/>
              <a:t>«  Le sexisme est une attitude discriminatoire adoptée en raison du sexe. »</a:t>
            </a:r>
          </a:p>
          <a:p>
            <a:pPr algn="just">
              <a:buNone/>
            </a:pPr>
            <a:r>
              <a:rPr lang="fr-FR" dirty="0" smtClean="0"/>
              <a:t>   La critique du sexisme dénonce l'idée selon laquelle les caractéristiques différentes des deux genres masculin et féminin impliqueraient l'attribution de rôles, droits et devoirs distincts dans la société. Elle dénonce cette construction de la société qui attribue un caractère, un rôle, des prédispositions physiques et affectives selon le sexe. La notion de sexe n'est alors plus une notion de sexe biologique (mâle et femelle) mais une construction sociale du genre féminin et du genre masculin limitant par là même le développement de l'individu sur les plans personnel, affectif, professionnel et social. »</a:t>
            </a:r>
          </a:p>
          <a:p>
            <a:endParaRPr lang="fr-FR" dirty="0"/>
          </a:p>
        </p:txBody>
      </p:sp>
    </p:spTree>
  </p:cSld>
  <p:clrMapOvr>
    <a:masterClrMapping/>
  </p:clrMapOvr>
  <p:transition spd="slow">
    <p:cover dir="l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Ce qui fait problème ?</a:t>
            </a:r>
            <a:endParaRPr lang="fr-FR" dirty="0"/>
          </a:p>
        </p:txBody>
      </p:sp>
      <p:sp>
        <p:nvSpPr>
          <p:cNvPr id="3" name="Espace réservé du contenu 2"/>
          <p:cNvSpPr>
            <a:spLocks noGrp="1"/>
          </p:cNvSpPr>
          <p:nvPr>
            <p:ph sz="quarter" idx="1"/>
          </p:nvPr>
        </p:nvSpPr>
        <p:spPr>
          <a:xfrm>
            <a:off x="457200" y="2256256"/>
            <a:ext cx="7467600" cy="2828928"/>
          </a:xfrm>
        </p:spPr>
        <p:txBody>
          <a:bodyPr>
            <a:normAutofit/>
          </a:bodyPr>
          <a:lstStyle/>
          <a:p>
            <a:pPr algn="just">
              <a:buFont typeface="Wingdings" pitchFamily="2" charset="2"/>
              <a:buChar char="Ø"/>
            </a:pPr>
            <a:r>
              <a:rPr lang="fr-FR" sz="4000" dirty="0" smtClean="0"/>
              <a:t>Entre le XVIIIe siècle et aujourd’hui, rien alors n’a changé ?</a:t>
            </a:r>
            <a:endParaRPr lang="fr-FR" sz="4000" dirty="0"/>
          </a:p>
        </p:txBody>
      </p:sp>
    </p:spTree>
  </p:cSld>
  <p:clrMapOvr>
    <a:masterClrMapping/>
  </p:clrMapOvr>
  <p:transition spd="slow">
    <p:cover dir="l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Séance 2 : la conquête de l’égalité</a:t>
            </a:r>
            <a:endParaRPr lang="fr-FR" dirty="0"/>
          </a:p>
        </p:txBody>
      </p:sp>
      <p:sp>
        <p:nvSpPr>
          <p:cNvPr id="3" name="Espace réservé du contenu 2"/>
          <p:cNvSpPr>
            <a:spLocks noGrp="1"/>
          </p:cNvSpPr>
          <p:nvPr>
            <p:ph sz="quarter" idx="1"/>
          </p:nvPr>
        </p:nvSpPr>
        <p:spPr/>
        <p:txBody>
          <a:bodyPr/>
          <a:lstStyle/>
          <a:p>
            <a:pPr algn="just"/>
            <a:r>
              <a:rPr lang="fr-FR" b="1" dirty="0" smtClean="0"/>
              <a:t>Travail préparatoire : </a:t>
            </a:r>
            <a:r>
              <a:rPr lang="fr-FR" dirty="0" smtClean="0"/>
              <a:t>Demander à chaque élève une date dans notre histoire pour construire une chronologie collective permettant d’évoquer un événement montrant comment les hommes et les femmes ont conquis ce droit à l’égalité.</a:t>
            </a:r>
          </a:p>
          <a:p>
            <a:pPr algn="just"/>
            <a:r>
              <a:rPr lang="fr-FR" dirty="0" smtClean="0"/>
              <a:t>Chaque élève devra pouvoir raconter, justifier son choix.</a:t>
            </a:r>
          </a:p>
          <a:p>
            <a:pPr algn="just"/>
            <a:r>
              <a:rPr lang="fr-FR" dirty="0" smtClean="0"/>
              <a:t>On placera ensemble en groupe classe ces dates sur une chronologie déjà préparée par le professeur (document « séance 2 », en exemple).</a:t>
            </a:r>
            <a:endParaRPr lang="fr-FR" dirty="0"/>
          </a:p>
        </p:txBody>
      </p:sp>
    </p:spTree>
  </p:cSld>
  <p:clrMapOvr>
    <a:masterClrMapping/>
  </p:clrMapOvr>
  <p:transition spd="slow">
    <p:cover dir="l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Retenons…</a:t>
            </a:r>
            <a:endParaRPr lang="fr-FR" dirty="0"/>
          </a:p>
        </p:txBody>
      </p:sp>
      <p:sp>
        <p:nvSpPr>
          <p:cNvPr id="3" name="Espace réservé du contenu 2"/>
          <p:cNvSpPr>
            <a:spLocks noGrp="1"/>
          </p:cNvSpPr>
          <p:nvPr>
            <p:ph sz="quarter" idx="1"/>
          </p:nvPr>
        </p:nvSpPr>
        <p:spPr>
          <a:xfrm>
            <a:off x="457200" y="1600200"/>
            <a:ext cx="7467600" cy="3268960"/>
          </a:xfrm>
        </p:spPr>
        <p:txBody>
          <a:bodyPr>
            <a:normAutofit fontScale="92500"/>
          </a:bodyPr>
          <a:lstStyle/>
          <a:p>
            <a:pPr algn="just"/>
            <a:r>
              <a:rPr lang="fr-FR" dirty="0" smtClean="0"/>
              <a:t>L’égalité est aujourd’hui un des grands principes de notre République. Elle est le résultat d’un long combat et n’est jamais acquise. Mais les discriminations remettent en cause ce principe fondamental. Celles-ci sont condamnables et condamnées par des lois, auxquelles tout citoyen doit se conformer.</a:t>
            </a:r>
          </a:p>
          <a:p>
            <a:pPr algn="just"/>
            <a:r>
              <a:rPr lang="fr-FR" b="1" dirty="0" smtClean="0"/>
              <a:t>Recherche personnelle de l’élève : </a:t>
            </a:r>
            <a:r>
              <a:rPr lang="fr-FR" dirty="0" smtClean="0"/>
              <a:t>retrouver en fonction de certaines typologies de discriminations la réponse pénale prévue par la loi.</a:t>
            </a:r>
            <a:endParaRPr lang="fr-FR" dirty="0"/>
          </a:p>
        </p:txBody>
      </p:sp>
    </p:spTree>
  </p:cSld>
  <p:clrMapOvr>
    <a:masterClrMapping/>
  </p:clrMapOvr>
  <p:transition spd="slow">
    <p:cover dir="l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Séance 3 : et aujourd’hui ?...</a:t>
            </a:r>
            <a:endParaRPr lang="fr-FR" dirty="0"/>
          </a:p>
        </p:txBody>
      </p:sp>
      <p:sp>
        <p:nvSpPr>
          <p:cNvPr id="3" name="Espace réservé du contenu 2"/>
          <p:cNvSpPr>
            <a:spLocks noGrp="1"/>
          </p:cNvSpPr>
          <p:nvPr>
            <p:ph sz="quarter" idx="1"/>
          </p:nvPr>
        </p:nvSpPr>
        <p:spPr/>
        <p:txBody>
          <a:bodyPr>
            <a:normAutofit fontScale="92500" lnSpcReduction="20000"/>
          </a:bodyPr>
          <a:lstStyle/>
          <a:p>
            <a:r>
              <a:rPr lang="fr-FR" b="1" dirty="0" smtClean="0"/>
              <a:t>Débat</a:t>
            </a:r>
            <a:r>
              <a:rPr lang="fr-FR" dirty="0" smtClean="0"/>
              <a:t> et échanges à partir de stéréotypes.</a:t>
            </a:r>
          </a:p>
          <a:p>
            <a:pPr algn="just"/>
            <a:r>
              <a:rPr lang="fr-FR" b="1" dirty="0" smtClean="0"/>
              <a:t>Répondre ensemble </a:t>
            </a:r>
            <a:r>
              <a:rPr lang="fr-FR" dirty="0" smtClean="0"/>
              <a:t>à la question : Pourquoi y-a-t-il encore du sexisme en France ? </a:t>
            </a:r>
          </a:p>
          <a:p>
            <a:pPr algn="just"/>
            <a:r>
              <a:rPr lang="fr-FR" b="1" dirty="0" smtClean="0"/>
              <a:t>Elargir le champ </a:t>
            </a:r>
            <a:r>
              <a:rPr lang="fr-FR" dirty="0" smtClean="0"/>
              <a:t>des différentes formes de discriminations en demandant aux élèves s’ils en connaissent d’autres que le sexisme.</a:t>
            </a:r>
          </a:p>
          <a:p>
            <a:pPr algn="ctr">
              <a:buNone/>
            </a:pPr>
            <a:r>
              <a:rPr lang="fr-FR" dirty="0" smtClean="0"/>
              <a:t>________</a:t>
            </a:r>
          </a:p>
          <a:p>
            <a:pPr algn="ctr">
              <a:buNone/>
            </a:pPr>
            <a:endParaRPr lang="fr-FR" dirty="0" smtClean="0"/>
          </a:p>
          <a:p>
            <a:pPr algn="just"/>
            <a:r>
              <a:rPr lang="fr-FR" b="1" dirty="0" smtClean="0"/>
              <a:t>Supports : </a:t>
            </a:r>
            <a:r>
              <a:rPr lang="fr-FR" dirty="0" smtClean="0"/>
              <a:t>document « séance 3 » (liste de stéréotypes hommes/femmes).</a:t>
            </a:r>
          </a:p>
          <a:p>
            <a:pPr algn="just"/>
            <a:r>
              <a:rPr lang="fr-FR" dirty="0" smtClean="0"/>
              <a:t>On aura peut-être donné aux élèves à lire le fichier </a:t>
            </a:r>
            <a:r>
              <a:rPr lang="fr-FR" dirty="0" err="1" smtClean="0"/>
              <a:t>excel</a:t>
            </a:r>
            <a:r>
              <a:rPr lang="fr-FR" dirty="0" smtClean="0"/>
              <a:t> de 2015 de la DREES sur les </a:t>
            </a:r>
            <a:r>
              <a:rPr lang="fr-FR" smtClean="0"/>
              <a:t>stéréotypes/préjugés/clichés hommes-femmes. </a:t>
            </a:r>
            <a:endParaRPr lang="fr-FR" dirty="0" smtClean="0"/>
          </a:p>
          <a:p>
            <a:pPr algn="just">
              <a:buNone/>
            </a:pPr>
            <a:r>
              <a:rPr lang="fr-FR" dirty="0" smtClean="0"/>
              <a:t>   (compétences à lire des informations chiffrées en vue d’un débat).</a:t>
            </a:r>
            <a:endParaRPr lang="fr-FR" dirty="0"/>
          </a:p>
        </p:txBody>
      </p:sp>
    </p:spTree>
  </p:cSld>
  <p:clrMapOvr>
    <a:masterClrMapping/>
  </p:clrMapOvr>
  <p:transition spd="slow">
    <p:cover dir="l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Définition</a:t>
            </a:r>
            <a:endParaRPr lang="fr-FR" dirty="0"/>
          </a:p>
        </p:txBody>
      </p:sp>
      <p:sp>
        <p:nvSpPr>
          <p:cNvPr id="3" name="Espace réservé du contenu 2"/>
          <p:cNvSpPr>
            <a:spLocks noGrp="1"/>
          </p:cNvSpPr>
          <p:nvPr>
            <p:ph sz="quarter" idx="1"/>
          </p:nvPr>
        </p:nvSpPr>
        <p:spPr/>
        <p:txBody>
          <a:bodyPr>
            <a:normAutofit fontScale="62500" lnSpcReduction="20000"/>
          </a:bodyPr>
          <a:lstStyle/>
          <a:p>
            <a:pPr algn="just"/>
            <a:r>
              <a:rPr lang="fr-FR" b="1" dirty="0" smtClean="0"/>
              <a:t>Stéréotype : </a:t>
            </a:r>
            <a:r>
              <a:rPr lang="fr-FR" dirty="0" smtClean="0"/>
              <a:t>processus de catégorisation. Opinion généralisée et qui concerne, le plus souvent, un type d'individus, un groupe ou une classe sociale.</a:t>
            </a:r>
          </a:p>
          <a:p>
            <a:pPr algn="just">
              <a:buNone/>
            </a:pPr>
            <a:endParaRPr lang="fr-FR" dirty="0" smtClean="0"/>
          </a:p>
          <a:p>
            <a:pPr algn="just"/>
            <a:r>
              <a:rPr lang="fr-FR" b="1" dirty="0" smtClean="0"/>
              <a:t>Le stéréotype joue pour certains, un rôle d'accréditation </a:t>
            </a:r>
            <a:r>
              <a:rPr lang="fr-FR" dirty="0" smtClean="0"/>
              <a:t>permettant à certains de s’octroyer, d'après leur statut social, des qualités qu'ils ne peuvent justifier aisément. Par là-même, le stéréotype permet de se mettre en valeur par rapport à un groupe dont le stéréotype se voit attribuer des défauts complémentaires aux qualités revendiquées par les premiers.</a:t>
            </a:r>
          </a:p>
          <a:p>
            <a:pPr algn="just"/>
            <a:endParaRPr lang="fr-FR" dirty="0" smtClean="0"/>
          </a:p>
          <a:p>
            <a:pPr algn="just"/>
            <a:r>
              <a:rPr lang="fr-FR" b="1" dirty="0" smtClean="0"/>
              <a:t>Les stéréotypes les plus « puissants » </a:t>
            </a:r>
            <a:r>
              <a:rPr lang="fr-FR" dirty="0" smtClean="0"/>
              <a:t>sont ceux répandus par les médias sur les masses, très souvent ils concernent des individus d’autres classes sociales, origines ou peuples que celle dont se revendique le média concerné. Ces concepts rudimentaires, « sommeillants », enfouis dans beaucoup d’esprits peuvent soudainement resurgir dans un contexte de tension et catalyser l’agitation collective en l’amplifiant. L'ensemble structuré mais inconscient de stéréotypes généralement répandus est appelé doxa.</a:t>
            </a:r>
          </a:p>
          <a:p>
            <a:pPr algn="just">
              <a:buNone/>
            </a:pPr>
            <a:endParaRPr lang="fr-FR" dirty="0" smtClean="0"/>
          </a:p>
          <a:p>
            <a:pPr algn="just"/>
            <a:r>
              <a:rPr lang="fr-FR" b="1" dirty="0" smtClean="0"/>
              <a:t>L’éducation</a:t>
            </a:r>
            <a:r>
              <a:rPr lang="fr-FR" dirty="0" smtClean="0"/>
              <a:t> est l'un des principaux moyens permettant d’éliminer les stéréotypes, notamment par le développement de l’esprit critique et de la morale. Mais l'éducation peut aussi avoir pour effet de répandre des stéréotypes (par exemple, des parents racistes auront tendance à inculquer à leurs enfants des stéréotypes racistes).</a:t>
            </a:r>
          </a:p>
          <a:p>
            <a:pPr algn="just"/>
            <a:endParaRPr lang="fr-FR" dirty="0"/>
          </a:p>
        </p:txBody>
      </p:sp>
    </p:spTree>
  </p:cSld>
  <p:clrMapOvr>
    <a:masterClrMapping/>
  </p:clrMapOvr>
  <p:transition spd="slow">
    <p:cover dir="l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Action : combattre les discriminations</a:t>
            </a:r>
            <a:endParaRPr lang="fr-FR" dirty="0"/>
          </a:p>
        </p:txBody>
      </p:sp>
      <p:sp>
        <p:nvSpPr>
          <p:cNvPr id="3" name="Espace réservé du contenu 2"/>
          <p:cNvSpPr>
            <a:spLocks noGrp="1"/>
          </p:cNvSpPr>
          <p:nvPr>
            <p:ph sz="quarter" idx="1"/>
          </p:nvPr>
        </p:nvSpPr>
        <p:spPr/>
        <p:txBody>
          <a:bodyPr>
            <a:normAutofit lnSpcReduction="10000"/>
          </a:bodyPr>
          <a:lstStyle/>
          <a:p>
            <a:pPr algn="just"/>
            <a:r>
              <a:rPr lang="fr-FR" dirty="0" smtClean="0"/>
              <a:t>On inscrit les élèves dans un projet ponctuel qui consiste à réaliser une action dans le cadre de la journée de lutte contre le sexisme du type de la « journée de la jupe » dans la suite de l’ouvrage de Christine Bard (</a:t>
            </a:r>
            <a:r>
              <a:rPr lang="fr-FR" i="1" dirty="0" smtClean="0"/>
              <a:t>Ce que soulève la jupe</a:t>
            </a:r>
            <a:r>
              <a:rPr lang="fr-FR" dirty="0" smtClean="0"/>
              <a:t>) et du film de Jean-Paul </a:t>
            </a:r>
            <a:r>
              <a:rPr lang="fr-FR" dirty="0" err="1" smtClean="0"/>
              <a:t>Lilienfeld</a:t>
            </a:r>
            <a:r>
              <a:rPr lang="fr-FR" dirty="0" smtClean="0"/>
              <a:t> qui fera l’objet d’un débat animé par les élèves de la classe. Ce film aura été visionné et aura fait l’objet d’un échange avec les élèves.</a:t>
            </a:r>
          </a:p>
          <a:p>
            <a:pPr algn="just"/>
            <a:r>
              <a:rPr lang="fr-FR" dirty="0" smtClean="0"/>
              <a:t>Proposition d'inviter filles et garçons, élèves et adultes, le temps d'une « journée-événement », de porter un autocollant « </a:t>
            </a:r>
            <a:r>
              <a:rPr lang="fr-FR" dirty="0" smtClean="0"/>
              <a:t>Je </a:t>
            </a:r>
            <a:r>
              <a:rPr lang="fr-FR" dirty="0" smtClean="0"/>
              <a:t>lutte contre le sexisme, et vous ?» préparé par les élèves.</a:t>
            </a:r>
          </a:p>
        </p:txBody>
      </p:sp>
    </p:spTree>
  </p:cSld>
  <p:clrMapOvr>
    <a:masterClrMapping/>
  </p:clrMapOvr>
  <p:transition spd="slow">
    <p:cover dir="l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Ouverture sur l’enseignement des lettres</a:t>
            </a:r>
            <a:endParaRPr lang="fr-FR" dirty="0"/>
          </a:p>
        </p:txBody>
      </p:sp>
      <p:sp>
        <p:nvSpPr>
          <p:cNvPr id="3" name="Espace réservé du contenu 2"/>
          <p:cNvSpPr>
            <a:spLocks noGrp="1"/>
          </p:cNvSpPr>
          <p:nvPr>
            <p:ph sz="quarter" idx="1"/>
          </p:nvPr>
        </p:nvSpPr>
        <p:spPr/>
        <p:txBody>
          <a:bodyPr/>
          <a:lstStyle/>
          <a:p>
            <a:pPr algn="just"/>
            <a:r>
              <a:rPr lang="fr-FR" b="1" dirty="0" smtClean="0"/>
              <a:t>Programme de première : </a:t>
            </a:r>
            <a:r>
              <a:rPr lang="fr-FR" dirty="0" smtClean="0"/>
              <a:t>corpus étudié sur la lutte contre les discriminations dont sont encore victimes les femmes.</a:t>
            </a:r>
          </a:p>
          <a:p>
            <a:r>
              <a:rPr lang="fr-FR" dirty="0" smtClean="0"/>
              <a:t>Cette séquence est versée ici en annexe.</a:t>
            </a:r>
          </a:p>
          <a:p>
            <a:pPr algn="just"/>
            <a:r>
              <a:rPr lang="fr-FR" b="1" dirty="0" smtClean="0"/>
              <a:t>La focale retenue : </a:t>
            </a:r>
            <a:r>
              <a:rPr lang="fr-FR" dirty="0" smtClean="0"/>
              <a:t>comment, depuis le XVIIIe siècle, peut-on dénoncer et combattre avec humour les discriminations dont </a:t>
            </a:r>
            <a:r>
              <a:rPr lang="fr-FR" dirty="0" smtClean="0"/>
              <a:t>peuvent </a:t>
            </a:r>
            <a:r>
              <a:rPr lang="fr-FR" smtClean="0"/>
              <a:t>encore être </a:t>
            </a:r>
            <a:r>
              <a:rPr lang="fr-FR" dirty="0" smtClean="0"/>
              <a:t>victimes les femmes ?</a:t>
            </a:r>
            <a:endParaRPr lang="fr-FR" dirty="0"/>
          </a:p>
        </p:txBody>
      </p:sp>
    </p:spTree>
  </p:cSld>
  <p:clrMapOvr>
    <a:masterClrMapping/>
  </p:clrMapOvr>
  <p:transition spd="slow">
    <p:cover dir="l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lstStyle/>
          <a:p>
            <a:pPr algn="just">
              <a:buNone/>
            </a:pPr>
            <a:r>
              <a:rPr lang="fr-FR" sz="4800" dirty="0" smtClean="0"/>
              <a:t> “Il est plus facile de proclamer l'égalité que de la réaliser.”</a:t>
            </a:r>
          </a:p>
          <a:p>
            <a:endParaRPr lang="fr-FR" dirty="0" smtClean="0"/>
          </a:p>
          <a:p>
            <a:pPr algn="r">
              <a:buFont typeface="Wingdings" pitchFamily="2" charset="2"/>
              <a:buChar char="Ø"/>
            </a:pPr>
            <a:r>
              <a:rPr lang="fr-FR" dirty="0" smtClean="0"/>
              <a:t>Edouard Herriot</a:t>
            </a:r>
            <a:endParaRPr lang="fr-FR" dirty="0"/>
          </a:p>
        </p:txBody>
      </p:sp>
    </p:spTree>
  </p:cSld>
  <p:clrMapOvr>
    <a:masterClrMapping/>
  </p:clrMapOvr>
  <p:transition spd="slow">
    <p:cover dir="l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003232" cy="1143000"/>
          </a:xfrm>
        </p:spPr>
        <p:txBody>
          <a:bodyPr/>
          <a:lstStyle/>
          <a:p>
            <a:r>
              <a:rPr lang="fr-FR" dirty="0" smtClean="0"/>
              <a:t>Thème d’étude : Egalité et discrimination</a:t>
            </a:r>
            <a:endParaRPr lang="fr-FR" dirty="0"/>
          </a:p>
        </p:txBody>
      </p:sp>
      <p:pic>
        <p:nvPicPr>
          <p:cNvPr id="1026" name="Picture 2"/>
          <p:cNvPicPr>
            <a:picLocks noChangeAspect="1" noChangeArrowheads="1"/>
          </p:cNvPicPr>
          <p:nvPr/>
        </p:nvPicPr>
        <p:blipFill>
          <a:blip r:embed="rId2" cstate="print"/>
          <a:srcRect l="19133" t="21840" r="32673" b="37841"/>
          <a:stretch>
            <a:fillRect/>
          </a:stretch>
        </p:blipFill>
        <p:spPr bwMode="auto">
          <a:xfrm>
            <a:off x="971600" y="1916832"/>
            <a:ext cx="7344816" cy="3456384"/>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p:cover dir="l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Compétences visées</a:t>
            </a:r>
            <a:endParaRPr lang="fr-FR" dirty="0"/>
          </a:p>
        </p:txBody>
      </p:sp>
      <p:sp>
        <p:nvSpPr>
          <p:cNvPr id="3" name="Espace réservé du contenu 2"/>
          <p:cNvSpPr>
            <a:spLocks noGrp="1"/>
          </p:cNvSpPr>
          <p:nvPr>
            <p:ph sz="quarter" idx="1"/>
          </p:nvPr>
        </p:nvSpPr>
        <p:spPr/>
        <p:txBody>
          <a:bodyPr/>
          <a:lstStyle/>
          <a:p>
            <a:r>
              <a:rPr lang="fr-FR" dirty="0" smtClean="0"/>
              <a:t>Respecter les autres</a:t>
            </a:r>
          </a:p>
          <a:p>
            <a:r>
              <a:rPr lang="fr-FR" dirty="0" smtClean="0"/>
              <a:t>Respecter et adhérer au principe d’égalité femmes/hommes</a:t>
            </a:r>
          </a:p>
          <a:p>
            <a:r>
              <a:rPr lang="fr-FR" dirty="0" smtClean="0"/>
              <a:t>Comprendre et solliciter les notions de droits et devoirs</a:t>
            </a:r>
          </a:p>
          <a:p>
            <a:r>
              <a:rPr lang="fr-FR" dirty="0" smtClean="0"/>
              <a:t>Prendre conscience de la notion de stéréotype, de préjugé ou de cliché</a:t>
            </a:r>
          </a:p>
          <a:p>
            <a:r>
              <a:rPr lang="fr-FR" dirty="0" smtClean="0"/>
              <a:t>S’impliquer dans un acte collectif concret</a:t>
            </a:r>
          </a:p>
          <a:p>
            <a:r>
              <a:rPr lang="fr-FR" dirty="0" smtClean="0"/>
              <a:t>Prendre part à un échange dialogué et argumenté, à un débat citoyen</a:t>
            </a:r>
            <a:endParaRPr lang="fr-FR" dirty="0"/>
          </a:p>
        </p:txBody>
      </p:sp>
    </p:spTree>
  </p:cSld>
  <p:clrMapOvr>
    <a:masterClrMapping/>
  </p:clrMapOvr>
  <p:transition spd="slow">
    <p:cover dir="l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Textes de référence</a:t>
            </a:r>
            <a:endParaRPr lang="fr-FR" dirty="0"/>
          </a:p>
        </p:txBody>
      </p:sp>
      <p:sp>
        <p:nvSpPr>
          <p:cNvPr id="3" name="Espace réservé du contenu 2"/>
          <p:cNvSpPr>
            <a:spLocks noGrp="1"/>
          </p:cNvSpPr>
          <p:nvPr>
            <p:ph sz="quarter" idx="1"/>
          </p:nvPr>
        </p:nvSpPr>
        <p:spPr/>
        <p:txBody>
          <a:bodyPr>
            <a:normAutofit fontScale="62500" lnSpcReduction="20000"/>
          </a:bodyPr>
          <a:lstStyle/>
          <a:p>
            <a:r>
              <a:rPr lang="fr-FR" b="1" i="1" dirty="0" smtClean="0"/>
              <a:t>La Déclaration des droits de l’homme et du citoyen </a:t>
            </a:r>
            <a:r>
              <a:rPr lang="fr-FR" dirty="0" smtClean="0"/>
              <a:t>de 1789, article 1.</a:t>
            </a:r>
          </a:p>
          <a:p>
            <a:pPr>
              <a:buFont typeface="Wingdings" pitchFamily="2" charset="2"/>
              <a:buChar char="q"/>
            </a:pPr>
            <a:r>
              <a:rPr lang="fr-FR" b="1" dirty="0" smtClean="0">
                <a:latin typeface="MV Boli" pitchFamily="2" charset="0"/>
                <a:cs typeface="MV Boli" pitchFamily="2" charset="0"/>
              </a:rPr>
              <a:t>Art. 1er. </a:t>
            </a:r>
            <a:r>
              <a:rPr lang="fr-FR" dirty="0" smtClean="0">
                <a:latin typeface="MV Boli" pitchFamily="2" charset="0"/>
                <a:cs typeface="MV Boli" pitchFamily="2" charset="0"/>
              </a:rPr>
              <a:t>Les hommes naissent et demeurent libres et égaux en droits. Les distinctions sociales ne peuvent être fondées que sur l'utilité commune.</a:t>
            </a:r>
          </a:p>
          <a:p>
            <a:pPr>
              <a:buNone/>
            </a:pPr>
            <a:endParaRPr lang="fr-FR" dirty="0" smtClean="0">
              <a:latin typeface="MV Boli" pitchFamily="2" charset="0"/>
              <a:cs typeface="MV Boli" pitchFamily="2" charset="0"/>
            </a:endParaRPr>
          </a:p>
          <a:p>
            <a:r>
              <a:rPr lang="fr-FR" b="1" i="1" dirty="0" smtClean="0"/>
              <a:t>La Déclaration universelle des droits de l’homme et du citoyen </a:t>
            </a:r>
            <a:r>
              <a:rPr lang="fr-FR" dirty="0" smtClean="0"/>
              <a:t>de 1948, article 1.</a:t>
            </a:r>
          </a:p>
          <a:p>
            <a:pPr>
              <a:buFont typeface="Wingdings" pitchFamily="2" charset="2"/>
              <a:buChar char="q"/>
            </a:pPr>
            <a:r>
              <a:rPr lang="fr-FR" i="1" dirty="0" smtClean="0">
                <a:latin typeface="MV Boli" pitchFamily="2" charset="0"/>
                <a:cs typeface="MV Boli" pitchFamily="2" charset="0"/>
              </a:rPr>
              <a:t>Considérant</a:t>
            </a:r>
            <a:r>
              <a:rPr lang="fr-FR" dirty="0" smtClean="0">
                <a:latin typeface="MV Boli" pitchFamily="2" charset="0"/>
                <a:cs typeface="MV Boli" pitchFamily="2" charset="0"/>
              </a:rPr>
              <a:t> que la reconnaissance de la dignité inhérente à tous les membres de la famille humaine et de leurs droits égaux et inaliénables constitue le fondement de la liberté, de la justice et de la paix dans le monde…</a:t>
            </a:r>
          </a:p>
          <a:p>
            <a:pPr>
              <a:buNone/>
            </a:pPr>
            <a:endParaRPr lang="fr-FR" dirty="0" smtClean="0">
              <a:latin typeface="MV Boli" pitchFamily="2" charset="0"/>
              <a:cs typeface="MV Boli" pitchFamily="2" charset="0"/>
            </a:endParaRPr>
          </a:p>
          <a:p>
            <a:pPr>
              <a:buNone/>
            </a:pPr>
            <a:r>
              <a:rPr lang="fr-FR" b="1" dirty="0" smtClean="0">
                <a:latin typeface="MV Boli" pitchFamily="2" charset="0"/>
                <a:cs typeface="MV Boli" pitchFamily="2" charset="0"/>
              </a:rPr>
              <a:t>     Article premier</a:t>
            </a:r>
          </a:p>
          <a:p>
            <a:pPr>
              <a:buNone/>
            </a:pPr>
            <a:r>
              <a:rPr lang="fr-FR" dirty="0" smtClean="0">
                <a:latin typeface="MV Boli" pitchFamily="2" charset="0"/>
                <a:cs typeface="MV Boli" pitchFamily="2" charset="0"/>
              </a:rPr>
              <a:t>     « Tous les êtres humains naissent libres et égaux en dignité et en droits. Ils sont doués de raison et de conscience et doivent agir les uns envers les autres dans un esprit de fraternité. »</a:t>
            </a:r>
          </a:p>
          <a:p>
            <a:pPr>
              <a:buNone/>
            </a:pPr>
            <a:endParaRPr lang="fr-FR" dirty="0" smtClean="0">
              <a:latin typeface="MV Boli" pitchFamily="2" charset="0"/>
              <a:cs typeface="MV Boli" pitchFamily="2" charset="0"/>
            </a:endParaRPr>
          </a:p>
          <a:p>
            <a:pPr>
              <a:buNone/>
            </a:pPr>
            <a:r>
              <a:rPr lang="fr-FR" b="1" dirty="0" smtClean="0">
                <a:latin typeface="MV Boli" pitchFamily="2" charset="0"/>
                <a:cs typeface="MV Boli" pitchFamily="2" charset="0"/>
              </a:rPr>
              <a:t>     Article 7</a:t>
            </a:r>
          </a:p>
          <a:p>
            <a:pPr>
              <a:buNone/>
            </a:pPr>
            <a:r>
              <a:rPr lang="fr-FR" dirty="0" smtClean="0">
                <a:latin typeface="MV Boli" pitchFamily="2" charset="0"/>
                <a:cs typeface="MV Boli" pitchFamily="2" charset="0"/>
              </a:rPr>
              <a:t>     « Tous sont égaux devant la loi et ont droit sans distinction à une égale protection de la loi. Tous ont droit à une protection égale contre toute discrimination qui violerait la présente Déclaration et contre toute provocation à une telle discrimination. »</a:t>
            </a:r>
          </a:p>
          <a:p>
            <a:endParaRPr lang="fr-FR" dirty="0" smtClean="0"/>
          </a:p>
          <a:p>
            <a:pPr>
              <a:buFont typeface="Wingdings" pitchFamily="2" charset="2"/>
              <a:buChar char="q"/>
            </a:pPr>
            <a:endParaRPr lang="fr-FR" dirty="0" smtClean="0"/>
          </a:p>
          <a:p>
            <a:endParaRPr lang="fr-FR" dirty="0"/>
          </a:p>
        </p:txBody>
      </p:sp>
    </p:spTree>
  </p:cSld>
  <p:clrMapOvr>
    <a:masterClrMapping/>
  </p:clrMapOvr>
  <p:transition spd="slow">
    <p:cover dir="l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Textes de référence (suite et fin)</a:t>
            </a:r>
            <a:endParaRPr lang="fr-FR" dirty="0"/>
          </a:p>
        </p:txBody>
      </p:sp>
      <p:sp>
        <p:nvSpPr>
          <p:cNvPr id="3" name="Espace réservé du contenu 2"/>
          <p:cNvSpPr>
            <a:spLocks noGrp="1"/>
          </p:cNvSpPr>
          <p:nvPr>
            <p:ph sz="quarter" idx="1"/>
          </p:nvPr>
        </p:nvSpPr>
        <p:spPr/>
        <p:txBody>
          <a:bodyPr/>
          <a:lstStyle/>
          <a:p>
            <a:pPr algn="just"/>
            <a:r>
              <a:rPr lang="fr-FR" i="1" dirty="0" smtClean="0"/>
              <a:t>Loi Pleven </a:t>
            </a:r>
            <a:r>
              <a:rPr lang="fr-FR" dirty="0" smtClean="0"/>
              <a:t>du 1</a:t>
            </a:r>
            <a:r>
              <a:rPr lang="fr-FR" baseline="30000" dirty="0" smtClean="0"/>
              <a:t>er</a:t>
            </a:r>
            <a:r>
              <a:rPr lang="fr-FR" dirty="0" smtClean="0"/>
              <a:t> juillet 1972 relative à la lutte contre le racisme.</a:t>
            </a:r>
          </a:p>
          <a:p>
            <a:r>
              <a:rPr lang="fr-FR" i="1" dirty="0" smtClean="0"/>
              <a:t>Loi </a:t>
            </a:r>
            <a:r>
              <a:rPr lang="fr-FR" i="1" dirty="0" err="1" smtClean="0"/>
              <a:t>Gayssot</a:t>
            </a:r>
            <a:r>
              <a:rPr lang="fr-FR" i="1" dirty="0" smtClean="0"/>
              <a:t> </a:t>
            </a:r>
            <a:r>
              <a:rPr lang="fr-FR" dirty="0" smtClean="0"/>
              <a:t>du 13 juillet 1990 tendant à réprimer toute discrimination raciste.</a:t>
            </a:r>
          </a:p>
          <a:p>
            <a:r>
              <a:rPr lang="fr-FR" dirty="0" smtClean="0"/>
              <a:t>Dépliants édités par la HALDE.</a:t>
            </a:r>
          </a:p>
          <a:p>
            <a:r>
              <a:rPr lang="fr-FR" dirty="0" smtClean="0"/>
              <a:t>Enquête 2015 de la DRESS sur les stéréotypes hommes/femmes</a:t>
            </a:r>
            <a:endParaRPr lang="fr-FR" dirty="0"/>
          </a:p>
        </p:txBody>
      </p:sp>
    </p:spTree>
  </p:cSld>
  <p:clrMapOvr>
    <a:masterClrMapping/>
  </p:clrMapOvr>
  <p:transition spd="slow">
    <p:cover dir="l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Séance 1 : introduction et émergence d’une problématique</a:t>
            </a:r>
            <a:endParaRPr lang="fr-FR" dirty="0"/>
          </a:p>
        </p:txBody>
      </p:sp>
      <p:sp>
        <p:nvSpPr>
          <p:cNvPr id="3" name="Espace réservé du contenu 2"/>
          <p:cNvSpPr>
            <a:spLocks noGrp="1"/>
          </p:cNvSpPr>
          <p:nvPr>
            <p:ph sz="quarter" idx="1"/>
          </p:nvPr>
        </p:nvSpPr>
        <p:spPr/>
        <p:txBody>
          <a:bodyPr/>
          <a:lstStyle/>
          <a:p>
            <a:pPr algn="just"/>
            <a:r>
              <a:rPr lang="fr-FR" dirty="0" smtClean="0"/>
              <a:t>Distribuer le document « séance 1 ».</a:t>
            </a:r>
          </a:p>
          <a:p>
            <a:pPr algn="just"/>
            <a:r>
              <a:rPr lang="fr-FR" dirty="0" smtClean="0"/>
              <a:t>Faire dégager l’idée principale de chaque document via un écrit individuel (10 minutes en lecture silencieuse).</a:t>
            </a:r>
          </a:p>
          <a:p>
            <a:pPr algn="just"/>
            <a:r>
              <a:rPr lang="fr-FR" dirty="0" smtClean="0"/>
              <a:t>Définir les mots « sexisme  » et « discrimination ».</a:t>
            </a:r>
          </a:p>
          <a:p>
            <a:pPr algn="just"/>
            <a:r>
              <a:rPr lang="fr-FR" dirty="0" smtClean="0"/>
              <a:t>Trouver ce qui pose problème et les valeurs en jeu dans une telle problématique.</a:t>
            </a:r>
          </a:p>
          <a:p>
            <a:pPr algn="just"/>
            <a:r>
              <a:rPr lang="fr-FR" dirty="0" smtClean="0"/>
              <a:t>Inviter les élèves à exprimer leurs « représentations » de cette question-problème.</a:t>
            </a:r>
          </a:p>
          <a:p>
            <a:endParaRPr lang="fr-FR" dirty="0" smtClean="0"/>
          </a:p>
          <a:p>
            <a:endParaRPr lang="fr-FR" dirty="0" smtClean="0"/>
          </a:p>
          <a:p>
            <a:endParaRPr lang="fr-FR" dirty="0"/>
          </a:p>
        </p:txBody>
      </p:sp>
    </p:spTree>
  </p:cSld>
  <p:clrMapOvr>
    <a:masterClrMapping/>
  </p:clrMapOvr>
  <p:transition spd="slow">
    <p:cover dir="l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On attend surtout après lecture…</a:t>
            </a:r>
            <a:endParaRPr lang="fr-FR" dirty="0"/>
          </a:p>
        </p:txBody>
      </p:sp>
      <p:sp>
        <p:nvSpPr>
          <p:cNvPr id="3" name="Espace réservé du contenu 2"/>
          <p:cNvSpPr>
            <a:spLocks noGrp="1"/>
          </p:cNvSpPr>
          <p:nvPr>
            <p:ph sz="quarter" idx="1"/>
          </p:nvPr>
        </p:nvSpPr>
        <p:spPr/>
        <p:txBody>
          <a:bodyPr/>
          <a:lstStyle/>
          <a:p>
            <a:pPr algn="just"/>
            <a:r>
              <a:rPr lang="fr-FR" b="1" dirty="0" smtClean="0"/>
              <a:t>Texte </a:t>
            </a:r>
            <a:r>
              <a:rPr lang="fr-FR" dirty="0" smtClean="0"/>
              <a:t>: Le philosophe des Lumières du XVIIIe siècle, Jean-Jacques Rousseau, affirme et défend l’idée d’une supériorité supposée de l’homme sur la femme.</a:t>
            </a:r>
          </a:p>
          <a:p>
            <a:pPr algn="just"/>
            <a:r>
              <a:rPr lang="fr-FR" b="1" dirty="0" smtClean="0"/>
              <a:t>Document 1 : </a:t>
            </a:r>
            <a:r>
              <a:rPr lang="fr-FR" dirty="0" smtClean="0"/>
              <a:t>Le dessinateur Plantu montre un employeur homme qui embauche une employée femme, non pas pour ses diplômes ou compétences mais pour uniquement qu’elle lui serve un café. Ce faisant il infériorise cette femme.</a:t>
            </a:r>
          </a:p>
          <a:p>
            <a:pPr algn="just"/>
            <a:r>
              <a:rPr lang="fr-FR" b="1" dirty="0" smtClean="0"/>
              <a:t>Document 2 : </a:t>
            </a:r>
            <a:r>
              <a:rPr lang="fr-FR" dirty="0" smtClean="0"/>
              <a:t>Les quatre affiches dénoncent des injustices et des inégalités dont sont encore victimes les femmes.</a:t>
            </a:r>
            <a:endParaRPr lang="fr-FR" dirty="0"/>
          </a:p>
        </p:txBody>
      </p:sp>
    </p:spTree>
  </p:cSld>
  <p:clrMapOvr>
    <a:masterClrMapping/>
  </p:clrMapOvr>
  <p:transition spd="slow">
    <p:cover dir="l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Définitions</a:t>
            </a:r>
            <a:endParaRPr lang="fr-FR" dirty="0"/>
          </a:p>
        </p:txBody>
      </p:sp>
      <p:sp>
        <p:nvSpPr>
          <p:cNvPr id="3" name="Espace réservé du contenu 2"/>
          <p:cNvSpPr>
            <a:spLocks noGrp="1"/>
          </p:cNvSpPr>
          <p:nvPr>
            <p:ph sz="quarter" idx="1"/>
          </p:nvPr>
        </p:nvSpPr>
        <p:spPr/>
        <p:txBody>
          <a:bodyPr>
            <a:normAutofit fontScale="92500"/>
          </a:bodyPr>
          <a:lstStyle/>
          <a:p>
            <a:r>
              <a:rPr lang="fr-FR" b="1" dirty="0" smtClean="0"/>
              <a:t>Discrimination</a:t>
            </a:r>
            <a:r>
              <a:rPr lang="fr-FR" dirty="0" smtClean="0"/>
              <a:t> (article </a:t>
            </a:r>
            <a:r>
              <a:rPr lang="fr-FR" dirty="0" err="1" smtClean="0"/>
              <a:t>Wikipédia</a:t>
            </a:r>
            <a:r>
              <a:rPr lang="fr-FR" dirty="0" smtClean="0"/>
              <a:t>) </a:t>
            </a:r>
          </a:p>
          <a:p>
            <a:pPr>
              <a:buNone/>
            </a:pPr>
            <a:endParaRPr lang="fr-FR" dirty="0" smtClean="0"/>
          </a:p>
          <a:p>
            <a:pPr algn="just">
              <a:buNone/>
            </a:pPr>
            <a:r>
              <a:rPr lang="fr-FR" dirty="0" smtClean="0"/>
              <a:t>«  Attitude qui consiste à traiter différemment voire à inférioriser une personne sous le seul prétexte qu’elle appartient à un groupe ou qu’elle est différente. » </a:t>
            </a:r>
          </a:p>
          <a:p>
            <a:pPr algn="just">
              <a:buNone/>
            </a:pPr>
            <a:r>
              <a:rPr lang="fr-FR" dirty="0" smtClean="0"/>
              <a:t>«  Action de distinguer de façon injuste ou illégitime, comme le fait de séparer un individu ou un groupe social des autres en le traitant plus mal. »</a:t>
            </a:r>
          </a:p>
          <a:p>
            <a:pPr algn="just">
              <a:buNone/>
            </a:pPr>
            <a:r>
              <a:rPr lang="fr-FR" dirty="0" smtClean="0"/>
              <a:t>« La discrimination est l'acte de mettre de côté ou de distinguer une personne par sa couleur de peau, son sexe, sa sexualité, sa religion, ses opinions, un handicap, son physique, etc. Le mot discrimination vient du latin </a:t>
            </a:r>
            <a:r>
              <a:rPr lang="fr-FR" i="1" dirty="0" err="1" smtClean="0"/>
              <a:t>discriminis</a:t>
            </a:r>
            <a:r>
              <a:rPr lang="fr-FR" dirty="0" smtClean="0"/>
              <a:t>, qui signifie « séparation ».</a:t>
            </a:r>
            <a:endParaRPr lang="fr-FR" dirty="0"/>
          </a:p>
        </p:txBody>
      </p:sp>
    </p:spTree>
  </p:cSld>
  <p:clrMapOvr>
    <a:masterClrMapping/>
  </p:clrMapOvr>
  <p:transition spd="slow">
    <p:cover dir="l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163</TotalTime>
  <Words>767</Words>
  <Application>Microsoft Office PowerPoint</Application>
  <PresentationFormat>Affichage à l'écran (4:3)</PresentationFormat>
  <Paragraphs>88</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Oriel</vt:lpstr>
      <vt:lpstr>Présentation d’une séquence pédagogique d’EMC</vt:lpstr>
      <vt:lpstr>Diapositive 2</vt:lpstr>
      <vt:lpstr>Thème d’étude : Egalité et discrimination</vt:lpstr>
      <vt:lpstr>Compétences visées</vt:lpstr>
      <vt:lpstr>Textes de référence</vt:lpstr>
      <vt:lpstr>Textes de référence (suite et fin)</vt:lpstr>
      <vt:lpstr>Séance 1 : introduction et émergence d’une problématique</vt:lpstr>
      <vt:lpstr>On attend surtout après lecture…</vt:lpstr>
      <vt:lpstr>Définitions</vt:lpstr>
      <vt:lpstr>Diapositive 10</vt:lpstr>
      <vt:lpstr>Ce qui fait problème ?</vt:lpstr>
      <vt:lpstr>Séance 2 : la conquête de l’égalité</vt:lpstr>
      <vt:lpstr>Retenons…</vt:lpstr>
      <vt:lpstr>Séance 3 : et aujourd’hui ?...</vt:lpstr>
      <vt:lpstr>Définition</vt:lpstr>
      <vt:lpstr>Action : combattre les discriminations</vt:lpstr>
      <vt:lpstr>Ouverture sur l’enseignement des lettres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d’une séquence pédagogique d’EMC</dc:title>
  <dc:creator>Nono</dc:creator>
  <cp:lastModifiedBy>Nono</cp:lastModifiedBy>
  <cp:revision>23</cp:revision>
  <dcterms:created xsi:type="dcterms:W3CDTF">2015-10-17T11:14:33Z</dcterms:created>
  <dcterms:modified xsi:type="dcterms:W3CDTF">2015-11-30T09:16:55Z</dcterms:modified>
</cp:coreProperties>
</file>